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64" r:id="rId2"/>
    <p:sldId id="511" r:id="rId3"/>
    <p:sldId id="503" r:id="rId4"/>
    <p:sldId id="507" r:id="rId5"/>
    <p:sldId id="504" r:id="rId6"/>
    <p:sldId id="513" r:id="rId7"/>
    <p:sldId id="515" r:id="rId8"/>
    <p:sldId id="508" r:id="rId9"/>
    <p:sldId id="496" r:id="rId10"/>
    <p:sldId id="498" r:id="rId11"/>
    <p:sldId id="473" r:id="rId12"/>
  </p:sldIdLst>
  <p:sldSz cx="24384000" cy="13716000"/>
  <p:notesSz cx="6858000" cy="9144000"/>
  <p:defaultTextStyle>
    <a:defPPr>
      <a:defRPr lang="de-DE"/>
    </a:defPPr>
    <a:lvl1pPr algn="l" defTabSz="825500" rtl="0" fontAlgn="base">
      <a:spcBef>
        <a:spcPct val="0"/>
      </a:spcBef>
      <a:spcAft>
        <a:spcPct val="0"/>
      </a:spcAft>
      <a:defRPr sz="5000" kern="1200">
        <a:solidFill>
          <a:schemeClr val="tx1"/>
        </a:solidFill>
        <a:latin typeface="Helvetica Light" charset="0"/>
        <a:ea typeface="MS PGothic" pitchFamily="34" charset="-128"/>
        <a:cs typeface="+mn-cs"/>
        <a:sym typeface="Helvetica Light" charset="0"/>
      </a:defRPr>
    </a:lvl1pPr>
    <a:lvl2pPr marL="457200" indent="-228600" algn="l" defTabSz="825500" rtl="0" fontAlgn="base">
      <a:spcBef>
        <a:spcPct val="0"/>
      </a:spcBef>
      <a:spcAft>
        <a:spcPct val="0"/>
      </a:spcAft>
      <a:defRPr sz="5000" kern="1200">
        <a:solidFill>
          <a:schemeClr val="tx1"/>
        </a:solidFill>
        <a:latin typeface="Helvetica Light" charset="0"/>
        <a:ea typeface="MS PGothic" pitchFamily="34" charset="-128"/>
        <a:cs typeface="+mn-cs"/>
        <a:sym typeface="Helvetica Light" charset="0"/>
      </a:defRPr>
    </a:lvl2pPr>
    <a:lvl3pPr marL="914400" indent="-457200" algn="l" defTabSz="825500" rtl="0" fontAlgn="base">
      <a:spcBef>
        <a:spcPct val="0"/>
      </a:spcBef>
      <a:spcAft>
        <a:spcPct val="0"/>
      </a:spcAft>
      <a:defRPr sz="5000" kern="1200">
        <a:solidFill>
          <a:schemeClr val="tx1"/>
        </a:solidFill>
        <a:latin typeface="Helvetica Light" charset="0"/>
        <a:ea typeface="MS PGothic" pitchFamily="34" charset="-128"/>
        <a:cs typeface="+mn-cs"/>
        <a:sym typeface="Helvetica Light" charset="0"/>
      </a:defRPr>
    </a:lvl3pPr>
    <a:lvl4pPr marL="1371600" indent="-685800" algn="l" defTabSz="825500" rtl="0" fontAlgn="base">
      <a:spcBef>
        <a:spcPct val="0"/>
      </a:spcBef>
      <a:spcAft>
        <a:spcPct val="0"/>
      </a:spcAft>
      <a:defRPr sz="5000" kern="1200">
        <a:solidFill>
          <a:schemeClr val="tx1"/>
        </a:solidFill>
        <a:latin typeface="Helvetica Light" charset="0"/>
        <a:ea typeface="MS PGothic" pitchFamily="34" charset="-128"/>
        <a:cs typeface="+mn-cs"/>
        <a:sym typeface="Helvetica Light" charset="0"/>
      </a:defRPr>
    </a:lvl4pPr>
    <a:lvl5pPr marL="1828800" indent="-914400" algn="l" defTabSz="825500" rtl="0" fontAlgn="base">
      <a:spcBef>
        <a:spcPct val="0"/>
      </a:spcBef>
      <a:spcAft>
        <a:spcPct val="0"/>
      </a:spcAft>
      <a:defRPr sz="5000" kern="1200">
        <a:solidFill>
          <a:schemeClr val="tx1"/>
        </a:solidFill>
        <a:latin typeface="Helvetica Light" charset="0"/>
        <a:ea typeface="MS PGothic" pitchFamily="34" charset="-128"/>
        <a:cs typeface="+mn-cs"/>
        <a:sym typeface="Helvetica Light" charset="0"/>
      </a:defRPr>
    </a:lvl5pPr>
    <a:lvl6pPr marL="2286000" algn="l" defTabSz="914400" rtl="0" eaLnBrk="1" latinLnBrk="0" hangingPunct="1">
      <a:defRPr sz="5000" kern="1200">
        <a:solidFill>
          <a:schemeClr val="tx1"/>
        </a:solidFill>
        <a:latin typeface="Helvetica Light" charset="0"/>
        <a:ea typeface="MS PGothic" pitchFamily="34" charset="-128"/>
        <a:cs typeface="+mn-cs"/>
        <a:sym typeface="Helvetica Light" charset="0"/>
      </a:defRPr>
    </a:lvl6pPr>
    <a:lvl7pPr marL="2743200" algn="l" defTabSz="914400" rtl="0" eaLnBrk="1" latinLnBrk="0" hangingPunct="1">
      <a:defRPr sz="5000" kern="1200">
        <a:solidFill>
          <a:schemeClr val="tx1"/>
        </a:solidFill>
        <a:latin typeface="Helvetica Light" charset="0"/>
        <a:ea typeface="MS PGothic" pitchFamily="34" charset="-128"/>
        <a:cs typeface="+mn-cs"/>
        <a:sym typeface="Helvetica Light" charset="0"/>
      </a:defRPr>
    </a:lvl7pPr>
    <a:lvl8pPr marL="3200400" algn="l" defTabSz="914400" rtl="0" eaLnBrk="1" latinLnBrk="0" hangingPunct="1">
      <a:defRPr sz="5000" kern="1200">
        <a:solidFill>
          <a:schemeClr val="tx1"/>
        </a:solidFill>
        <a:latin typeface="Helvetica Light" charset="0"/>
        <a:ea typeface="MS PGothic" pitchFamily="34" charset="-128"/>
        <a:cs typeface="+mn-cs"/>
        <a:sym typeface="Helvetica Light" charset="0"/>
      </a:defRPr>
    </a:lvl8pPr>
    <a:lvl9pPr marL="3657600" algn="l" defTabSz="914400" rtl="0" eaLnBrk="1" latinLnBrk="0" hangingPunct="1">
      <a:defRPr sz="5000" kern="1200">
        <a:solidFill>
          <a:schemeClr val="tx1"/>
        </a:solidFill>
        <a:latin typeface="Helvetica Light" charset="0"/>
        <a:ea typeface="MS PGothic" pitchFamily="34" charset="-128"/>
        <a:cs typeface="+mn-cs"/>
        <a:sym typeface="Helvetica Light"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D64A"/>
    <a:srgbClr val="5FD6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13" autoAdjust="0"/>
    <p:restoredTop sz="83138" autoAdjust="0"/>
  </p:normalViewPr>
  <p:slideViewPr>
    <p:cSldViewPr snapToGrid="0" snapToObjects="1">
      <p:cViewPr varScale="1">
        <p:scale>
          <a:sx n="46" d="100"/>
          <a:sy n="46" d="100"/>
        </p:scale>
        <p:origin x="696" y="72"/>
      </p:cViewPr>
      <p:guideLst>
        <p:guide orient="horz" pos="4320"/>
        <p:guide pos="7680"/>
      </p:guideLst>
    </p:cSldViewPr>
  </p:slideViewPr>
  <p:outlineViewPr>
    <p:cViewPr>
      <p:scale>
        <a:sx n="33" d="100"/>
        <a:sy n="33" d="100"/>
      </p:scale>
      <p:origin x="0" y="3032"/>
    </p:cViewPr>
  </p:outlineViewPr>
  <p:notesTextViewPr>
    <p:cViewPr>
      <p:scale>
        <a:sx n="100" d="100"/>
        <a:sy n="100" d="100"/>
      </p:scale>
      <p:origin x="0" y="0"/>
    </p:cViewPr>
  </p:notesTextViewPr>
  <p:sorterViewPr>
    <p:cViewPr>
      <p:scale>
        <a:sx n="49" d="100"/>
        <a:sy n="49" d="100"/>
      </p:scale>
      <p:origin x="0" y="-972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Shape 29"/>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1747" name="Shape 30"/>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sym typeface="Avenir Roman" charset="0"/>
            </a:endParaRPr>
          </a:p>
        </p:txBody>
      </p:sp>
    </p:spTree>
    <p:extLst>
      <p:ext uri="{BB962C8B-B14F-4D97-AF65-F5344CB8AC3E}">
        <p14:creationId xmlns:p14="http://schemas.microsoft.com/office/powerpoint/2010/main" val="2702889538"/>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30000"/>
      </a:spcBef>
      <a:spcAft>
        <a:spcPct val="0"/>
      </a:spcAft>
      <a:defRPr sz="2400">
        <a:solidFill>
          <a:schemeClr val="tx1"/>
        </a:solidFill>
        <a:latin typeface="Avenir Roman"/>
        <a:ea typeface="MS PGothic" pitchFamily="34" charset="-128"/>
        <a:cs typeface="Avenir Roman"/>
        <a:sym typeface="Avenir Roman" charset="0"/>
      </a:defRPr>
    </a:lvl1pPr>
    <a:lvl2pPr marL="742950" indent="-28575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charset="0"/>
      </a:defRPr>
    </a:lvl2pPr>
    <a:lvl3pPr marL="1143000" indent="-22860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charset="0"/>
      </a:defRPr>
    </a:lvl3pPr>
    <a:lvl4pPr marL="1600200" indent="-22860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charset="0"/>
      </a:defRPr>
    </a:lvl4pPr>
    <a:lvl5pPr marL="2057400" indent="-228600" algn="l" defTabSz="457200" rtl="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charset="0"/>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373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25000"/>
              </a:lnSpc>
              <a:spcBef>
                <a:spcPct val="30000"/>
              </a:spcBef>
              <a:spcAft>
                <a:spcPct val="0"/>
              </a:spcAft>
              <a:buClrTx/>
              <a:buSzTx/>
              <a:buFontTx/>
              <a:buNone/>
              <a:tabLst/>
              <a:defRPr/>
            </a:pPr>
            <a:r>
              <a:rPr lang="en-US" dirty="0"/>
              <a:t>The Defender Series</a:t>
            </a:r>
            <a:r>
              <a:rPr lang="en-US" baseline="30000" dirty="0"/>
              <a:t>TM</a:t>
            </a:r>
            <a:r>
              <a:rPr lang="en-US" dirty="0"/>
              <a:t> Overfill</a:t>
            </a:r>
            <a:r>
              <a:rPr lang="en-US" baseline="0" dirty="0"/>
              <a:t> Prevention Valve or OPV utilizes a new and revolutionary design. It utilizes a magnetic coupler to transfer the external float motion to the internal valves. Why is this important? It means that there are zero penetrations through the body. With no penetrations the valve itself cannot leak.  Mention new riveted shell.</a:t>
            </a:r>
            <a:endParaRPr lang="en-US" dirty="0"/>
          </a:p>
        </p:txBody>
      </p:sp>
    </p:spTree>
    <p:extLst>
      <p:ext uri="{BB962C8B-B14F-4D97-AF65-F5344CB8AC3E}">
        <p14:creationId xmlns:p14="http://schemas.microsoft.com/office/powerpoint/2010/main" val="47040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b="0" i="0" u="none" strike="noStrike" baseline="0" dirty="0">
                <a:solidFill>
                  <a:schemeClr val="tx1"/>
                </a:solidFill>
                <a:latin typeface="Avenir Roman"/>
                <a:ea typeface="MS PGothic" pitchFamily="34" charset="-128"/>
                <a:cs typeface="Avenir Roman"/>
                <a:sym typeface="Avenir Roman" charset="0"/>
              </a:rPr>
              <a:t>FFS’s model 708-590 Series Overfill Prevention Valve should only be installed in a spill container through a 4" (102 mm) schedule 40 tank riser. The valve is designed with a primary shutoff that will activate between 85 and 92% of tank volume, depending upon tank size. After the primary shut-off is actuated the flow through the valve is limited to less than 8 gpm (30 lpm). A secondary, positive shutoff will occur at 95% tank volume if filling continues. After primary shutoff occurs, the delivery hose may still be drained by using extreme caution, and taking these steps:</a:t>
            </a:r>
          </a:p>
          <a:p>
            <a:r>
              <a:rPr lang="en-US" sz="2400" b="0" i="0" u="none" strike="noStrike" baseline="0" dirty="0">
                <a:solidFill>
                  <a:schemeClr val="tx1"/>
                </a:solidFill>
                <a:latin typeface="Avenir Roman"/>
                <a:ea typeface="MS PGothic" pitchFamily="34" charset="-128"/>
                <a:cs typeface="Avenir Roman"/>
                <a:sym typeface="Avenir Roman" charset="0"/>
              </a:rPr>
              <a:t>Close the truck bottom loading valve. Wait 5 minutes</a:t>
            </a:r>
          </a:p>
          <a:p>
            <a:r>
              <a:rPr lang="en-US" sz="2400" b="0" i="0" u="none" strike="noStrike" baseline="0" dirty="0">
                <a:solidFill>
                  <a:schemeClr val="tx1"/>
                </a:solidFill>
                <a:latin typeface="Avenir Roman"/>
                <a:ea typeface="MS PGothic" pitchFamily="34" charset="-128"/>
                <a:cs typeface="Avenir Roman"/>
                <a:sym typeface="Avenir Roman" charset="0"/>
              </a:rPr>
              <a:t>Crack open the coupler between the delivery hose and the bottom loading valve, to allow the hose to drain slowly.</a:t>
            </a:r>
          </a:p>
          <a:p>
            <a:endParaRPr lang="en-US" sz="2400" b="0" i="0" u="none" strike="noStrike" baseline="0" dirty="0">
              <a:solidFill>
                <a:schemeClr val="tx1"/>
              </a:solidFill>
              <a:latin typeface="Avenir Roman"/>
              <a:ea typeface="MS PGothic" pitchFamily="34" charset="-128"/>
              <a:cs typeface="Avenir Roman"/>
              <a:sym typeface="Avenir Roman" charset="0"/>
            </a:endParaRPr>
          </a:p>
          <a:p>
            <a:r>
              <a:rPr lang="en-US" sz="2400" b="1" i="0" u="none" strike="noStrike" baseline="0" dirty="0">
                <a:solidFill>
                  <a:schemeClr val="tx1"/>
                </a:solidFill>
                <a:latin typeface="Avenir Roman"/>
                <a:ea typeface="MS PGothic" pitchFamily="34" charset="-128"/>
                <a:cs typeface="Avenir Roman"/>
                <a:sym typeface="Avenir Roman" charset="0"/>
              </a:rPr>
              <a:t>Note: </a:t>
            </a:r>
            <a:r>
              <a:rPr lang="en-US" sz="2400" b="0" i="0" u="none" strike="noStrike" baseline="0" dirty="0">
                <a:solidFill>
                  <a:schemeClr val="tx1"/>
                </a:solidFill>
                <a:latin typeface="Avenir Roman"/>
                <a:ea typeface="MS PGothic" pitchFamily="34" charset="-128"/>
                <a:cs typeface="Avenir Roman"/>
                <a:sym typeface="Avenir Roman" charset="0"/>
              </a:rPr>
              <a:t>Shutoff points are influenced by the specific gravity of stored liquids. These instructions are based on average performance using all products. </a:t>
            </a:r>
            <a:r>
              <a:rPr lang="en-US" sz="2400" b="1" i="1" u="none" strike="noStrike" baseline="0" dirty="0">
                <a:solidFill>
                  <a:schemeClr val="tx1"/>
                </a:solidFill>
                <a:latin typeface="Avenir Roman"/>
                <a:ea typeface="MS PGothic" pitchFamily="34" charset="-128"/>
                <a:cs typeface="Avenir Roman"/>
                <a:sym typeface="Avenir Roman" charset="0"/>
              </a:rPr>
              <a:t>This valve was designed to be used as an emergency overfill prevention device only!</a:t>
            </a:r>
            <a:endParaRPr lang="en-US" dirty="0"/>
          </a:p>
        </p:txBody>
      </p:sp>
    </p:spTree>
    <p:extLst>
      <p:ext uri="{BB962C8B-B14F-4D97-AF65-F5344CB8AC3E}">
        <p14:creationId xmlns:p14="http://schemas.microsoft.com/office/powerpoint/2010/main" val="1912311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25000"/>
              </a:lnSpc>
              <a:spcBef>
                <a:spcPct val="30000"/>
              </a:spcBef>
              <a:spcAft>
                <a:spcPct val="0"/>
              </a:spcAft>
              <a:buClrTx/>
              <a:buSzTx/>
              <a:buFontTx/>
              <a:buNone/>
              <a:tabLst/>
              <a:defRPr/>
            </a:pPr>
            <a:r>
              <a:rPr lang="en-US" dirty="0"/>
              <a:t>The</a:t>
            </a:r>
            <a:r>
              <a:rPr lang="en-US" baseline="0" dirty="0"/>
              <a:t> new design of the </a:t>
            </a:r>
            <a:r>
              <a:rPr lang="en-US" altLang="en-US" dirty="0"/>
              <a:t>Defender Series</a:t>
            </a:r>
            <a:r>
              <a:rPr lang="en-US" altLang="en-US" baseline="30000" dirty="0"/>
              <a:t>TM</a:t>
            </a:r>
            <a:r>
              <a:rPr lang="en-US" altLang="en-US" dirty="0"/>
              <a:t> OPV </a:t>
            </a:r>
            <a:r>
              <a:rPr lang="en-US" baseline="0" dirty="0"/>
              <a:t>extends to the upper drop tube attachment method. The Defender OPV uses a thread-on upper adapter. This adapter allows any manufacturer’s upper drop tube to be used with the </a:t>
            </a:r>
            <a:r>
              <a:rPr lang="en-US" altLang="en-US" dirty="0"/>
              <a:t>Defender Series</a:t>
            </a:r>
            <a:r>
              <a:rPr lang="en-US" altLang="en-US" baseline="30000" dirty="0"/>
              <a:t>TM</a:t>
            </a:r>
            <a:r>
              <a:rPr lang="en-US" altLang="en-US" dirty="0"/>
              <a:t> OPV</a:t>
            </a:r>
            <a:r>
              <a:rPr lang="en-US" baseline="0" dirty="0"/>
              <a:t>. The adapter has two grooves that are used in conjunction with a roll groove tool to create an air tight connection between the adapter and the upper drop tube.  You will no longer need to use the flare tool for air tight installations. </a:t>
            </a:r>
            <a:endParaRPr lang="en-US" dirty="0"/>
          </a:p>
          <a:p>
            <a:endParaRPr lang="en-US" dirty="0"/>
          </a:p>
          <a:p>
            <a:r>
              <a:rPr lang="en-US" dirty="0"/>
              <a:t>When</a:t>
            </a:r>
            <a:r>
              <a:rPr lang="en-US" baseline="0" dirty="0"/>
              <a:t> it comes to maintenance, the Defender Series OPV does not have a requirement for any periodic maintenance. </a:t>
            </a:r>
            <a:endParaRPr lang="en-US" dirty="0"/>
          </a:p>
        </p:txBody>
      </p:sp>
    </p:spTree>
    <p:extLst>
      <p:ext uri="{BB962C8B-B14F-4D97-AF65-F5344CB8AC3E}">
        <p14:creationId xmlns:p14="http://schemas.microsoft.com/office/powerpoint/2010/main" val="127915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Shown here are three different</a:t>
            </a:r>
            <a:r>
              <a:rPr lang="en-US" baseline="0" dirty="0"/>
              <a:t> scenarios of how the Defender Series OPV can be installed. The image on the left show how the OPV can be installed directly below the fill adapter. The middle image shows how the drop tube can be mounted below the spill container. Lastly, the OPV can be installed within the spill container base, as shown in the image on the right. </a:t>
            </a:r>
            <a:endParaRPr lang="en-US" dirty="0"/>
          </a:p>
          <a:p>
            <a:endParaRPr lang="en-US" dirty="0"/>
          </a:p>
        </p:txBody>
      </p:sp>
      <p:sp>
        <p:nvSpPr>
          <p:cNvPr id="4" name="Slide Number Placeholder 3"/>
          <p:cNvSpPr>
            <a:spLocks noGrp="1"/>
          </p:cNvSpPr>
          <p:nvPr>
            <p:ph type="sldNum" sz="quarter" idx="10"/>
          </p:nvPr>
        </p:nvSpPr>
        <p:spPr/>
        <p:txBody>
          <a:bodyPr/>
          <a:lstStyle/>
          <a:p>
            <a:fld id="{F26FF7F1-C1B9-4A6E-9AC7-BC320C07D673}" type="slidenum">
              <a:rPr lang="en-US" smtClean="0"/>
              <a:t>6</a:t>
            </a:fld>
            <a:endParaRPr lang="en-US" dirty="0"/>
          </a:p>
        </p:txBody>
      </p:sp>
    </p:spTree>
    <p:extLst>
      <p:ext uri="{BB962C8B-B14F-4D97-AF65-F5344CB8AC3E}">
        <p14:creationId xmlns:p14="http://schemas.microsoft.com/office/powerpoint/2010/main" val="10380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Critical to use the tank calibration chart to determine the tank volume.</a:t>
            </a:r>
          </a:p>
          <a:p>
            <a:endParaRPr lang="en-US" dirty="0"/>
          </a:p>
          <a:p>
            <a:r>
              <a:rPr lang="en-US" dirty="0"/>
              <a:t>The length of the upper drop</a:t>
            </a:r>
            <a:r>
              <a:rPr lang="en-US" baseline="0" dirty="0"/>
              <a:t> tube, shown as dimension X, for the Defender Series</a:t>
            </a:r>
            <a:r>
              <a:rPr lang="en-US" baseline="30000" dirty="0"/>
              <a:t>TM</a:t>
            </a:r>
            <a:r>
              <a:rPr lang="en-US" baseline="0" dirty="0"/>
              <a:t> OPV must first be determined. Franklin Fueling Systems suggests using the drop tube calculation worksheet found in the Defender Series</a:t>
            </a:r>
            <a:r>
              <a:rPr lang="en-US" baseline="30000" dirty="0"/>
              <a:t>TM</a:t>
            </a:r>
            <a:r>
              <a:rPr lang="en-US" baseline="0" dirty="0"/>
              <a:t> OPV Installation, Operation, and Maintenance manual. The worksheet shows the following dimensions:</a:t>
            </a:r>
          </a:p>
          <a:p>
            <a:endParaRPr lang="en-US" baseline="0" dirty="0"/>
          </a:p>
          <a:p>
            <a:r>
              <a:rPr lang="en-US" baseline="0" dirty="0"/>
              <a:t>Dimension A:</a:t>
            </a:r>
          </a:p>
          <a:p>
            <a:r>
              <a:rPr lang="en-US" sz="2400" dirty="0"/>
              <a:t>This is the distance from the seat surface of the upper drop tube to the inside of the top of the tank. The seat surface installation dimension will vary depending on the spill container used. For manway applications, be sure to include the height of the manway to the inside of the top of the tank</a:t>
            </a:r>
          </a:p>
          <a:p>
            <a:endParaRPr lang="en-US" sz="2400" dirty="0"/>
          </a:p>
          <a:p>
            <a:r>
              <a:rPr lang="en-US" sz="2400" dirty="0"/>
              <a:t>Dimension B:</a:t>
            </a:r>
          </a:p>
          <a:p>
            <a:r>
              <a:rPr lang="en-US" sz="2400" b="1" dirty="0"/>
              <a:t>This is the 95% tank volume offset and is obtained from the tank chart provided by the tank manufacturer. </a:t>
            </a:r>
            <a:r>
              <a:rPr lang="en-US" sz="2400" dirty="0"/>
              <a:t>This is typically equal to the 5% level measurement. To find the 5% tank level on the tank chart, multiply the full tank capacity by .05. Then find on the tank chart the level measurement that matches the calculated volume the closest. For manway applications, be sure to include the height of the manway to the inside of the top of the tank. If tank tilt is an issue, the installing contractor may use best judgment to adjust the “B” dimension accordingly to avoid exposure of the fittings located on top of the tank to product due to overfilling	</a:t>
            </a:r>
          </a:p>
          <a:p>
            <a:endParaRPr lang="en-US" sz="2400" dirty="0"/>
          </a:p>
          <a:p>
            <a:r>
              <a:rPr lang="en-US" sz="2400" dirty="0"/>
              <a:t>Dimension C:</a:t>
            </a:r>
          </a:p>
          <a:p>
            <a:r>
              <a:rPr lang="en-US" sz="2400" dirty="0"/>
              <a:t>This is the distance from the seat surface of the upper drop tube to the bottom of the tank</a:t>
            </a:r>
          </a:p>
          <a:p>
            <a:endParaRPr lang="en-US" sz="2400" dirty="0"/>
          </a:p>
          <a:p>
            <a:r>
              <a:rPr lang="en-US" sz="2400" dirty="0"/>
              <a:t>In example: 9753 gallons X .95 = 9265, B = 81 ¼” for the tank shown.</a:t>
            </a:r>
          </a:p>
          <a:p>
            <a:endParaRPr lang="en-US" dirty="0"/>
          </a:p>
        </p:txBody>
      </p:sp>
    </p:spTree>
    <p:extLst>
      <p:ext uri="{BB962C8B-B14F-4D97-AF65-F5344CB8AC3E}">
        <p14:creationId xmlns:p14="http://schemas.microsoft.com/office/powerpoint/2010/main" val="310265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25000"/>
              </a:lnSpc>
              <a:spcBef>
                <a:spcPct val="30000"/>
              </a:spcBef>
              <a:spcAft>
                <a:spcPct val="0"/>
              </a:spcAft>
              <a:buClrTx/>
              <a:buSzTx/>
              <a:buFontTx/>
              <a:buNone/>
              <a:tabLst/>
              <a:defRPr/>
            </a:pPr>
            <a:r>
              <a:rPr lang="en-US" dirty="0"/>
              <a:t>An</a:t>
            </a:r>
            <a:r>
              <a:rPr lang="en-US" baseline="0" dirty="0"/>
              <a:t> additional feature of the new </a:t>
            </a:r>
            <a:r>
              <a:rPr lang="en-US" altLang="en-US" dirty="0"/>
              <a:t>Defender Series</a:t>
            </a:r>
            <a:r>
              <a:rPr lang="en-US" altLang="en-US" baseline="30000" dirty="0"/>
              <a:t>TM</a:t>
            </a:r>
            <a:r>
              <a:rPr lang="en-US" altLang="en-US" dirty="0"/>
              <a:t> OPV </a:t>
            </a:r>
            <a:r>
              <a:rPr lang="en-US" baseline="0" dirty="0"/>
              <a:t>is that it is remote testable using the testing tool. This means that the valve no longer has to be removed from the tank in order to verify operation. </a:t>
            </a:r>
            <a:endParaRPr lang="en-US" dirty="0"/>
          </a:p>
          <a:p>
            <a:endParaRPr lang="en-US" dirty="0"/>
          </a:p>
        </p:txBody>
      </p:sp>
    </p:spTree>
    <p:extLst>
      <p:ext uri="{BB962C8B-B14F-4D97-AF65-F5344CB8AC3E}">
        <p14:creationId xmlns:p14="http://schemas.microsoft.com/office/powerpoint/2010/main" val="4187482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Due to the design of the Defender Series Overfill Prevention Valve, operational testing is very easy.</a:t>
            </a:r>
          </a:p>
          <a:p>
            <a:endParaRPr lang="en-US" dirty="0"/>
          </a:p>
          <a:p>
            <a:r>
              <a:rPr lang="en-US" dirty="0"/>
              <a:t>First, assemble the remote test tool with enough extension sections to reach the Overfill Prevention Valve.</a:t>
            </a:r>
            <a:r>
              <a:rPr lang="en-US" baseline="0" dirty="0"/>
              <a:t> </a:t>
            </a:r>
            <a:r>
              <a:rPr lang="en-US" dirty="0"/>
              <a:t>Insert the remote test tool into the drop tube. You should feel a “pull” when the magnets are positioned correctly and attract.</a:t>
            </a:r>
            <a:r>
              <a:rPr lang="en-US" baseline="0" dirty="0"/>
              <a:t> </a:t>
            </a:r>
            <a:r>
              <a:rPr lang="en-US" dirty="0"/>
              <a:t>Slowly raise the remote test tool about 1 ½" (38mm) and you should see the flapper move into the flow path.</a:t>
            </a:r>
          </a:p>
          <a:p>
            <a:endParaRPr lang="en-US" dirty="0"/>
          </a:p>
          <a:p>
            <a:r>
              <a:rPr lang="en-US" dirty="0"/>
              <a:t>If flapper is seen moving back and forth, the OPV is functioning normally</a:t>
            </a:r>
            <a:r>
              <a:rPr lang="en-US" baseline="0" dirty="0"/>
              <a:t> </a:t>
            </a:r>
            <a:r>
              <a:rPr lang="en-US" dirty="0"/>
              <a:t>If required by local agency, a non-sparking stick/rod no larger than Ø.750” (19 mm) may be inserted through the remote test tool opening to push flapper to the fully closed position.</a:t>
            </a:r>
            <a:r>
              <a:rPr lang="en-US" baseline="0" dirty="0"/>
              <a:t> </a:t>
            </a:r>
            <a:r>
              <a:rPr lang="en-US" dirty="0"/>
              <a:t>To remove the remote test tool, simply pull out of the drop tube. The magnets will disengage and the flapper should reset automatically</a:t>
            </a:r>
          </a:p>
          <a:p>
            <a:endParaRPr lang="en-US" dirty="0"/>
          </a:p>
        </p:txBody>
      </p:sp>
      <p:sp>
        <p:nvSpPr>
          <p:cNvPr id="4" name="Slide Number Placeholder 3"/>
          <p:cNvSpPr>
            <a:spLocks noGrp="1"/>
          </p:cNvSpPr>
          <p:nvPr>
            <p:ph type="sldNum" sz="quarter" idx="10"/>
          </p:nvPr>
        </p:nvSpPr>
        <p:spPr/>
        <p:txBody>
          <a:bodyPr/>
          <a:lstStyle/>
          <a:p>
            <a:fld id="{F26FF7F1-C1B9-4A6E-9AC7-BC320C07D673}" type="slidenum">
              <a:rPr lang="en-US" smtClean="0"/>
              <a:t>9</a:t>
            </a:fld>
            <a:endParaRPr lang="en-US" dirty="0"/>
          </a:p>
        </p:txBody>
      </p:sp>
    </p:spTree>
    <p:extLst>
      <p:ext uri="{BB962C8B-B14F-4D97-AF65-F5344CB8AC3E}">
        <p14:creationId xmlns:p14="http://schemas.microsoft.com/office/powerpoint/2010/main" val="154915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may come time when you need to verify that</a:t>
            </a:r>
            <a:r>
              <a:rPr lang="en-US" baseline="0" dirty="0"/>
              <a:t> the Defender Series OPV is properly installed at the 95% level while its still installed within the tank. This is a very simple calculation. First, measure the distance from the top of the drop tube flange to the upper edge of the drop tube adapter. This will be known as Dimension “Z”.</a:t>
            </a:r>
          </a:p>
          <a:p>
            <a:endParaRPr lang="en-US" baseline="0" dirty="0"/>
          </a:p>
          <a:p>
            <a:r>
              <a:rPr lang="en-US" baseline="0" dirty="0"/>
              <a:t>Next, measure the distance from the drop tube seal surface to the bottom of the tank. This will be known as Dimension “A”. You may already have recorded this information on the “Installation Record Sheet”. Now, refer to the tank chart and record the 95% volume from it. This will be known as Dimension “B”.</a:t>
            </a:r>
          </a:p>
          <a:p>
            <a:endParaRPr lang="en-US" baseline="0" dirty="0"/>
          </a:p>
          <a:p>
            <a:r>
              <a:rPr lang="en-US" baseline="0" dirty="0"/>
              <a:t>Once you have these values, you take Dimension “A” and subtract Dimension “B” and then subtract 4.5” or 114mm. The 4.5” or 114mm represents the 95% shutoff level offset. If this value equals your original measurement of Dimension “Z”, then this indicates that the valve is correctly installed. </a:t>
            </a:r>
          </a:p>
          <a:p>
            <a:endParaRPr lang="en-US" baseline="0" dirty="0"/>
          </a:p>
          <a:p>
            <a:r>
              <a:rPr lang="en-US" baseline="0" dirty="0"/>
              <a:t>The form shown here is located within the installation, operation, and maintenance manual.</a:t>
            </a:r>
            <a:endParaRPr lang="en-US" dirty="0"/>
          </a:p>
        </p:txBody>
      </p:sp>
      <p:sp>
        <p:nvSpPr>
          <p:cNvPr id="4" name="Slide Number Placeholder 3"/>
          <p:cNvSpPr>
            <a:spLocks noGrp="1"/>
          </p:cNvSpPr>
          <p:nvPr>
            <p:ph type="sldNum" sz="quarter" idx="10"/>
          </p:nvPr>
        </p:nvSpPr>
        <p:spPr/>
        <p:txBody>
          <a:bodyPr/>
          <a:lstStyle/>
          <a:p>
            <a:fld id="{F26FF7F1-C1B9-4A6E-9AC7-BC320C07D673}" type="slidenum">
              <a:rPr lang="en-US" smtClean="0"/>
              <a:t>10</a:t>
            </a:fld>
            <a:endParaRPr lang="en-US" dirty="0"/>
          </a:p>
        </p:txBody>
      </p:sp>
    </p:spTree>
    <p:extLst>
      <p:ext uri="{BB962C8B-B14F-4D97-AF65-F5344CB8AC3E}">
        <p14:creationId xmlns:p14="http://schemas.microsoft.com/office/powerpoint/2010/main" val="40583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692400"/>
            <a:ext cx="21945600" cy="783168"/>
          </a:xfrm>
          <a:prstGeom prst="rect">
            <a:avLst/>
          </a:prstGeom>
        </p:spPr>
        <p:txBody>
          <a:bodyPr lIns="243834" tIns="121917" rIns="243834" bIns="121917"/>
          <a:lstStyle/>
          <a:p>
            <a:r>
              <a:rPr lang="en-US"/>
              <a:t>Click to edit Master title style</a:t>
            </a:r>
            <a:endParaRPr lang="en-US" dirty="0"/>
          </a:p>
        </p:txBody>
      </p:sp>
      <p:sp>
        <p:nvSpPr>
          <p:cNvPr id="3" name="Content Placeholder 2"/>
          <p:cNvSpPr>
            <a:spLocks noGrp="1"/>
          </p:cNvSpPr>
          <p:nvPr>
            <p:ph idx="1"/>
          </p:nvPr>
        </p:nvSpPr>
        <p:spPr>
          <a:xfrm>
            <a:off x="1219200" y="3793068"/>
            <a:ext cx="21945600" cy="8458200"/>
          </a:xfrm>
          <a:prstGeom prst="rect">
            <a:avLst/>
          </a:prstGeom>
        </p:spPr>
        <p:txBody>
          <a:bodyPr lIns="243834" tIns="121917" rIns="243834" bIns="12191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360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0" y="12712700"/>
            <a:ext cx="5689600" cy="731838"/>
          </a:xfrm>
          <a:prstGeom prst="rect">
            <a:avLst/>
          </a:prstGeom>
        </p:spPr>
        <p:txBody>
          <a:bodyPr lIns="217709" tIns="108855" rIns="217709" bIns="108855"/>
          <a:lstStyle>
            <a:lvl1pPr>
              <a:defRPr/>
            </a:lvl1pPr>
          </a:lstStyle>
          <a:p>
            <a:pPr>
              <a:defRPr/>
            </a:pPr>
            <a:fld id="{00AE63B3-8C60-44CE-A158-09C13E17DB5B}" type="datetimeFigureOut">
              <a:rPr lang="en-US"/>
              <a:pPr>
                <a:defRPr/>
              </a:pPr>
              <a:t>5/8/2017</a:t>
            </a:fld>
            <a:endParaRPr lang="en-US" dirty="0"/>
          </a:p>
        </p:txBody>
      </p:sp>
      <p:sp>
        <p:nvSpPr>
          <p:cNvPr id="3" name="Footer Placeholder 2"/>
          <p:cNvSpPr>
            <a:spLocks noGrp="1"/>
          </p:cNvSpPr>
          <p:nvPr>
            <p:ph type="ftr" sz="quarter" idx="11"/>
          </p:nvPr>
        </p:nvSpPr>
        <p:spPr>
          <a:xfrm>
            <a:off x="8331200" y="12712700"/>
            <a:ext cx="7721600" cy="731838"/>
          </a:xfrm>
          <a:prstGeom prst="rect">
            <a:avLst/>
          </a:prstGeom>
        </p:spPr>
        <p:txBody>
          <a:bodyPr lIns="217709" tIns="108855" rIns="217709" bIns="108855"/>
          <a:lstStyle>
            <a:lvl1pPr>
              <a:defRPr/>
            </a:lvl1pPr>
          </a:lstStyle>
          <a:p>
            <a:pPr>
              <a:defRPr/>
            </a:pPr>
            <a:endParaRPr lang="en-US" dirty="0"/>
          </a:p>
        </p:txBody>
      </p:sp>
      <p:sp>
        <p:nvSpPr>
          <p:cNvPr id="4" name="Slide Number Placeholder 3"/>
          <p:cNvSpPr>
            <a:spLocks noGrp="1"/>
          </p:cNvSpPr>
          <p:nvPr>
            <p:ph type="sldNum" sz="quarter" idx="12"/>
          </p:nvPr>
        </p:nvSpPr>
        <p:spPr>
          <a:xfrm>
            <a:off x="17475200" y="12712700"/>
            <a:ext cx="5689600" cy="731838"/>
          </a:xfrm>
          <a:prstGeom prst="rect">
            <a:avLst/>
          </a:prstGeom>
        </p:spPr>
        <p:txBody>
          <a:bodyPr lIns="217709" tIns="108855" rIns="217709" bIns="108855"/>
          <a:lstStyle>
            <a:lvl1pPr algn="r">
              <a:defRPr smtClean="0"/>
            </a:lvl1pPr>
          </a:lstStyle>
          <a:p>
            <a:pPr>
              <a:defRPr/>
            </a:pPr>
            <a:fld id="{07B00D93-2A79-4882-9BBB-B605CBEA0119}" type="slidenum">
              <a:rPr lang="en-US"/>
              <a:pPr>
                <a:defRPr/>
              </a:pPr>
              <a:t>‹#›</a:t>
            </a:fld>
            <a:endParaRPr lang="en-US" dirty="0"/>
          </a:p>
        </p:txBody>
      </p:sp>
    </p:spTree>
    <p:extLst>
      <p:ext uri="{BB962C8B-B14F-4D97-AF65-F5344CB8AC3E}">
        <p14:creationId xmlns:p14="http://schemas.microsoft.com/office/powerpoint/2010/main" val="124600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93544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op Split">
    <p:spTree>
      <p:nvGrpSpPr>
        <p:cNvPr id="1" name=""/>
        <p:cNvGrpSpPr/>
        <p:nvPr/>
      </p:nvGrpSpPr>
      <p:grpSpPr>
        <a:xfrm>
          <a:off x="0" y="0"/>
          <a:ext cx="0" cy="0"/>
          <a:chOff x="0" y="0"/>
          <a:chExt cx="0" cy="0"/>
        </a:xfrm>
      </p:grpSpPr>
      <p:pic>
        <p:nvPicPr>
          <p:cNvPr id="2" name="Picture 3" descr="Wide General Presentation Template Background Split 11-14.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243840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0921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descr="Wide General Presentation Template Background 11-14.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243840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9" r:id="rId1"/>
    <p:sldLayoutId id="2147483892" r:id="rId2"/>
    <p:sldLayoutId id="2147483893" r:id="rId3"/>
    <p:sldLayoutId id="2147483894" r:id="rId4"/>
  </p:sldLayoutIdLst>
  <p:transition spd="slow">
    <p:fade/>
  </p:transition>
  <p:txStyles>
    <p:titleStyle>
      <a:lvl1pPr algn="ctr" defTabSz="825500" rtl="0" eaLnBrk="0" fontAlgn="base" hangingPunct="0">
        <a:spcBef>
          <a:spcPct val="0"/>
        </a:spcBef>
        <a:spcAft>
          <a:spcPct val="0"/>
        </a:spcAft>
        <a:defRPr sz="11200">
          <a:solidFill>
            <a:schemeClr val="tx2"/>
          </a:solidFill>
          <a:latin typeface="+mn-lt"/>
          <a:ea typeface="MS PGothic" pitchFamily="34" charset="-128"/>
          <a:cs typeface="+mn-cs"/>
          <a:sym typeface="Helvetica Light" charset="0"/>
        </a:defRPr>
      </a:lvl1pPr>
      <a:lvl2pPr algn="ctr" defTabSz="825500" rtl="0" eaLnBrk="0" fontAlgn="base" hangingPunct="0">
        <a:spcBef>
          <a:spcPct val="0"/>
        </a:spcBef>
        <a:spcAft>
          <a:spcPct val="0"/>
        </a:spcAft>
        <a:defRPr sz="11200">
          <a:solidFill>
            <a:schemeClr val="tx2"/>
          </a:solidFill>
          <a:latin typeface="+mn-lt"/>
          <a:ea typeface="MS PGothic" pitchFamily="34" charset="-128"/>
          <a:cs typeface="+mn-cs"/>
          <a:sym typeface="Helvetica Light" charset="0"/>
        </a:defRPr>
      </a:lvl2pPr>
      <a:lvl3pPr algn="ctr" defTabSz="825500" rtl="0" eaLnBrk="0" fontAlgn="base" hangingPunct="0">
        <a:spcBef>
          <a:spcPct val="0"/>
        </a:spcBef>
        <a:spcAft>
          <a:spcPct val="0"/>
        </a:spcAft>
        <a:defRPr sz="11200">
          <a:solidFill>
            <a:schemeClr val="tx2"/>
          </a:solidFill>
          <a:latin typeface="+mn-lt"/>
          <a:ea typeface="MS PGothic" pitchFamily="34" charset="-128"/>
          <a:cs typeface="+mn-cs"/>
          <a:sym typeface="Helvetica Light" charset="0"/>
        </a:defRPr>
      </a:lvl3pPr>
      <a:lvl4pPr algn="ctr" defTabSz="825500" rtl="0" eaLnBrk="0" fontAlgn="base" hangingPunct="0">
        <a:spcBef>
          <a:spcPct val="0"/>
        </a:spcBef>
        <a:spcAft>
          <a:spcPct val="0"/>
        </a:spcAft>
        <a:defRPr sz="11200">
          <a:solidFill>
            <a:schemeClr val="tx2"/>
          </a:solidFill>
          <a:latin typeface="+mn-lt"/>
          <a:ea typeface="MS PGothic" pitchFamily="34" charset="-128"/>
          <a:cs typeface="+mn-cs"/>
          <a:sym typeface="Helvetica Light" charset="0"/>
        </a:defRPr>
      </a:lvl4pPr>
      <a:lvl5pPr algn="ctr" defTabSz="825500" rtl="0" eaLnBrk="0" fontAlgn="base" hangingPunct="0">
        <a:spcBef>
          <a:spcPct val="0"/>
        </a:spcBef>
        <a:spcAft>
          <a:spcPct val="0"/>
        </a:spcAft>
        <a:defRPr sz="11200">
          <a:solidFill>
            <a:schemeClr val="tx2"/>
          </a:solidFill>
          <a:latin typeface="+mn-lt"/>
          <a:ea typeface="MS PGothic" pitchFamily="34" charset="-128"/>
          <a:cs typeface="+mn-cs"/>
          <a:sym typeface="Helvetica Light" charset="0"/>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p:titleStyle>
    <p:bodyStyle>
      <a:lvl1pPr marL="635000" indent="-635000" algn="l" defTabSz="825500" rtl="0" eaLnBrk="0" fontAlgn="base" hangingPunct="0">
        <a:spcBef>
          <a:spcPts val="5900"/>
        </a:spcBef>
        <a:spcAft>
          <a:spcPct val="0"/>
        </a:spcAft>
        <a:buSzPct val="75000"/>
        <a:buChar char="•"/>
        <a:defRPr sz="5200">
          <a:solidFill>
            <a:schemeClr val="tx1"/>
          </a:solidFill>
          <a:latin typeface="+mn-lt"/>
          <a:ea typeface="MS PGothic" pitchFamily="34" charset="-128"/>
          <a:cs typeface="+mn-cs"/>
          <a:sym typeface="Helvetica Light" charset="0"/>
        </a:defRPr>
      </a:lvl1pPr>
      <a:lvl2pPr marL="1270000" indent="-635000" algn="l" defTabSz="825500" rtl="0" eaLnBrk="0" fontAlgn="base" hangingPunct="0">
        <a:spcBef>
          <a:spcPts val="5900"/>
        </a:spcBef>
        <a:spcAft>
          <a:spcPct val="0"/>
        </a:spcAft>
        <a:buSzPct val="75000"/>
        <a:buChar char="•"/>
        <a:defRPr sz="5200">
          <a:solidFill>
            <a:schemeClr val="tx1"/>
          </a:solidFill>
          <a:latin typeface="+mn-lt"/>
          <a:ea typeface="+mn-ea"/>
          <a:cs typeface="+mn-cs"/>
          <a:sym typeface="Helvetica Light" charset="0"/>
        </a:defRPr>
      </a:lvl2pPr>
      <a:lvl3pPr marL="1905000" indent="-635000" algn="l" defTabSz="825500" rtl="0" eaLnBrk="0" fontAlgn="base" hangingPunct="0">
        <a:spcBef>
          <a:spcPts val="5900"/>
        </a:spcBef>
        <a:spcAft>
          <a:spcPct val="0"/>
        </a:spcAft>
        <a:buSzPct val="75000"/>
        <a:buChar char="•"/>
        <a:defRPr sz="5200">
          <a:solidFill>
            <a:schemeClr val="tx1"/>
          </a:solidFill>
          <a:latin typeface="+mn-lt"/>
          <a:ea typeface="+mn-ea"/>
          <a:cs typeface="+mn-cs"/>
          <a:sym typeface="Helvetica Light" charset="0"/>
        </a:defRPr>
      </a:lvl3pPr>
      <a:lvl4pPr marL="2540000" indent="-635000" algn="l" defTabSz="825500" rtl="0" eaLnBrk="0" fontAlgn="base" hangingPunct="0">
        <a:spcBef>
          <a:spcPts val="5900"/>
        </a:spcBef>
        <a:spcAft>
          <a:spcPct val="0"/>
        </a:spcAft>
        <a:buSzPct val="75000"/>
        <a:buChar char="•"/>
        <a:defRPr sz="5200">
          <a:solidFill>
            <a:schemeClr val="tx1"/>
          </a:solidFill>
          <a:latin typeface="+mn-lt"/>
          <a:ea typeface="+mn-ea"/>
          <a:cs typeface="+mn-cs"/>
          <a:sym typeface="Helvetica Light" charset="0"/>
        </a:defRPr>
      </a:lvl4pPr>
      <a:lvl5pPr marL="3175000" indent="-635000" algn="l" defTabSz="825500" rtl="0" eaLnBrk="0" fontAlgn="base" hangingPunct="0">
        <a:spcBef>
          <a:spcPts val="5900"/>
        </a:spcBef>
        <a:spcAft>
          <a:spcPct val="0"/>
        </a:spcAft>
        <a:buSzPct val="75000"/>
        <a:buChar char="•"/>
        <a:defRPr sz="5200">
          <a:solidFill>
            <a:schemeClr val="tx1"/>
          </a:solidFill>
          <a:latin typeface="+mn-lt"/>
          <a:ea typeface="+mn-ea"/>
          <a:cs typeface="+mn-cs"/>
          <a:sym typeface="Helvetica Light" charset="0"/>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9.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41.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notesSlide" Target="../notesSlides/notesSlide8.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slideLayout" Target="../slideLayouts/slideLayout1.xml"/><Relationship Id="rId5" Type="http://schemas.openxmlformats.org/officeDocument/2006/relationships/tags" Target="../tags/tag7.xml"/><Relationship Id="rId15" Type="http://schemas.openxmlformats.org/officeDocument/2006/relationships/image" Target="../media/image43.png"/><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Wide General Presentation Template Title No Logo Background 11-1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243840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Defender OPV 09-14.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237568" y="1350436"/>
            <a:ext cx="5973232" cy="1236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descr="FFS Logo_alone_flat_BLK.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438467" y="11620503"/>
            <a:ext cx="7742768" cy="91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descr="Defender OPV Title.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1438468" y="3043768"/>
            <a:ext cx="12103101" cy="839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Defender OPV 09-14.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176868" y="2048933"/>
            <a:ext cx="2413000" cy="1077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588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custDataLst>
              <p:tags r:id="rId1"/>
            </p:custDataLst>
          </p:nvPr>
        </p:nvSpPr>
        <p:spPr>
          <a:xfrm>
            <a:off x="17475200" y="12712703"/>
            <a:ext cx="5689600" cy="732365"/>
          </a:xfrm>
        </p:spPr>
        <p:txBody>
          <a:bodyPr/>
          <a:lstStyle/>
          <a:p>
            <a:pPr algn="r"/>
            <a:fld id="{282DEB02-0C77-47C1-A855-B70F012B3026}" type="slidenum">
              <a:rPr lang="en-US" smtClean="0"/>
              <a:pPr algn="r"/>
              <a:t>10</a:t>
            </a:fld>
            <a:endParaRPr lang="en-US" dirty="0"/>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7291" y="3578074"/>
            <a:ext cx="7722913" cy="944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custDataLst>
              <p:tags r:id="rId2"/>
            </p:custDataLst>
          </p:nvPr>
        </p:nvSpPr>
        <p:spPr>
          <a:xfrm>
            <a:off x="18491200" y="5652655"/>
            <a:ext cx="1828800"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4" dirty="0"/>
          </a:p>
        </p:txBody>
      </p:sp>
      <p:sp>
        <p:nvSpPr>
          <p:cNvPr id="10" name="Title 2"/>
          <p:cNvSpPr>
            <a:spLocks noGrp="1"/>
          </p:cNvSpPr>
          <p:nvPr>
            <p:ph type="title"/>
          </p:nvPr>
        </p:nvSpPr>
        <p:spPr>
          <a:xfrm>
            <a:off x="1023835" y="1729121"/>
            <a:ext cx="21945600" cy="1484119"/>
          </a:xfrm>
        </p:spPr>
        <p:txBody>
          <a:bodyPr/>
          <a:lstStyle/>
          <a:p>
            <a:r>
              <a:rPr lang="en-US" sz="8000" dirty="0"/>
              <a:t>Verifying 95% Level without Removal</a:t>
            </a:r>
            <a:endParaRPr lang="en-US" dirty="0"/>
          </a:p>
        </p:txBody>
      </p:sp>
      <p:pic>
        <p:nvPicPr>
          <p:cNvPr id="9" name="Picture 8"/>
          <p:cNvPicPr>
            <a:picLocks noChangeAspect="1"/>
          </p:cNvPicPr>
          <p:nvPr/>
        </p:nvPicPr>
        <p:blipFill>
          <a:blip r:embed="rId6"/>
          <a:stretch>
            <a:fillRect/>
          </a:stretch>
        </p:blipFill>
        <p:spPr>
          <a:xfrm>
            <a:off x="3823855" y="3578074"/>
            <a:ext cx="6774873" cy="9866994"/>
          </a:xfrm>
          <a:prstGeom prst="rect">
            <a:avLst/>
          </a:prstGeom>
        </p:spPr>
      </p:pic>
    </p:spTree>
    <p:extLst>
      <p:ext uri="{BB962C8B-B14F-4D97-AF65-F5344CB8AC3E}">
        <p14:creationId xmlns:p14="http://schemas.microsoft.com/office/powerpoint/2010/main" val="3365530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7" descr="Defender OPV 09-14.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477001" y="1054103"/>
            <a:ext cx="2413000" cy="1077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8" descr="Defender OPV 09-14.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83267" y="1054103"/>
            <a:ext cx="2408768" cy="1077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hape 782"/>
          <p:cNvSpPr>
            <a:spLocks noChangeArrowheads="1"/>
          </p:cNvSpPr>
          <p:nvPr/>
        </p:nvSpPr>
        <p:spPr bwMode="auto">
          <a:xfrm>
            <a:off x="11468103" y="3816011"/>
            <a:ext cx="8077200" cy="84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eaLnBrk="1" hangingPunct="1"/>
            <a:r>
              <a:rPr lang="en-US" altLang="en-US" sz="4800" b="1" dirty="0">
                <a:solidFill>
                  <a:srgbClr val="000000"/>
                </a:solidFill>
                <a:latin typeface="Century Gothic" pitchFamily="34" charset="0"/>
                <a:sym typeface="Raleway" pitchFamily="-65" charset="0"/>
              </a:rPr>
              <a:t>Defender Series™ OPV</a:t>
            </a:r>
          </a:p>
        </p:txBody>
      </p:sp>
      <p:pic>
        <p:nvPicPr>
          <p:cNvPr id="15364" name="Picture 1" descr="Defender OPV 09-14.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856569" y="292103"/>
            <a:ext cx="2933699" cy="1311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Shape 782"/>
          <p:cNvSpPr>
            <a:spLocks noChangeArrowheads="1"/>
          </p:cNvSpPr>
          <p:nvPr/>
        </p:nvSpPr>
        <p:spPr bwMode="auto">
          <a:xfrm>
            <a:off x="11468103" y="5207000"/>
            <a:ext cx="9271000" cy="642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eaLnBrk="1" hangingPunct="1"/>
            <a:r>
              <a:rPr lang="en-US" altLang="en-US" sz="2900" dirty="0">
                <a:solidFill>
                  <a:srgbClr val="000000"/>
                </a:solidFill>
                <a:latin typeface="Century Gothic" pitchFamily="34" charset="0"/>
                <a:sym typeface="Open Sans" charset="0"/>
              </a:rPr>
              <a:t>Innovative magnetically-coupled actuator provides positive shutoff with zero leak points.</a:t>
            </a:r>
          </a:p>
          <a:p>
            <a:pPr eaLnBrk="1" hangingPunct="1"/>
            <a:endParaRPr lang="en-US" altLang="en-US" sz="2900" dirty="0">
              <a:solidFill>
                <a:srgbClr val="000000"/>
              </a:solidFill>
              <a:latin typeface="Century Gothic" pitchFamily="34" charset="0"/>
              <a:sym typeface="Open Sans" charset="0"/>
            </a:endParaRPr>
          </a:p>
          <a:p>
            <a:pPr eaLnBrk="1" hangingPunct="1"/>
            <a:r>
              <a:rPr lang="en-US" altLang="en-US" sz="2900" dirty="0">
                <a:solidFill>
                  <a:srgbClr val="000000"/>
                </a:solidFill>
                <a:latin typeface="Century Gothic" pitchFamily="34" charset="0"/>
                <a:sym typeface="Open Sans" charset="0"/>
              </a:rPr>
              <a:t>Simplified installation eliminates flaring, drilling, riveting, and epoxy for fast installation.</a:t>
            </a:r>
          </a:p>
          <a:p>
            <a:pPr eaLnBrk="1" hangingPunct="1"/>
            <a:endParaRPr lang="en-US" altLang="en-US" sz="2900" dirty="0">
              <a:solidFill>
                <a:srgbClr val="000000"/>
              </a:solidFill>
              <a:latin typeface="Century Gothic" pitchFamily="34" charset="0"/>
              <a:sym typeface="Open Sans" charset="0"/>
            </a:endParaRPr>
          </a:p>
          <a:p>
            <a:pPr eaLnBrk="1" hangingPunct="1"/>
            <a:r>
              <a:rPr lang="en-US" altLang="en-US" sz="2900" dirty="0">
                <a:solidFill>
                  <a:srgbClr val="000000"/>
                </a:solidFill>
                <a:latin typeface="Century Gothic" pitchFamily="34" charset="0"/>
                <a:sym typeface="Open Sans" charset="0"/>
              </a:rPr>
              <a:t>Reliable shutoff for both high flow or low flow fuel drops from 25 to 370 gpm (95 to 1,400 lpm).</a:t>
            </a:r>
          </a:p>
          <a:p>
            <a:pPr eaLnBrk="1" hangingPunct="1"/>
            <a:endParaRPr lang="en-US" altLang="en-US" sz="2900" dirty="0">
              <a:solidFill>
                <a:srgbClr val="000000"/>
              </a:solidFill>
              <a:latin typeface="Century Gothic" pitchFamily="34" charset="0"/>
              <a:sym typeface="Open Sans" charset="0"/>
            </a:endParaRPr>
          </a:p>
          <a:p>
            <a:pPr eaLnBrk="1" hangingPunct="1"/>
            <a:r>
              <a:rPr lang="en-US" altLang="en-US" sz="2900" dirty="0">
                <a:solidFill>
                  <a:srgbClr val="000000"/>
                </a:solidFill>
                <a:latin typeface="Century Gothic" pitchFamily="34" charset="0"/>
                <a:sym typeface="Open Sans" charset="0"/>
              </a:rPr>
              <a:t>Primary functionality testing capability without having to remove the assembly from the riser.</a:t>
            </a:r>
          </a:p>
          <a:p>
            <a:pPr eaLnBrk="1" hangingPunct="1"/>
            <a:endParaRPr lang="en-US" altLang="en-US" sz="2900" dirty="0">
              <a:solidFill>
                <a:srgbClr val="000000"/>
              </a:solidFill>
              <a:latin typeface="Century Gothic" pitchFamily="34" charset="0"/>
              <a:sym typeface="Open Sans" charset="0"/>
            </a:endParaRPr>
          </a:p>
          <a:p>
            <a:pPr eaLnBrk="1" hangingPunct="1"/>
            <a:r>
              <a:rPr lang="en-US" altLang="en-US" sz="2900" dirty="0">
                <a:solidFill>
                  <a:srgbClr val="000000"/>
                </a:solidFill>
                <a:latin typeface="Century Gothic" pitchFamily="34" charset="0"/>
                <a:sym typeface="Open Sans" charset="0"/>
              </a:rPr>
              <a:t>For use in all markets, fuel types and applications with simplified model offering.</a:t>
            </a:r>
          </a:p>
        </p:txBody>
      </p:sp>
      <p:pic>
        <p:nvPicPr>
          <p:cNvPr id="15366" name="Picture 1" descr="Green Check.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0414002" y="5676901"/>
            <a:ext cx="774701" cy="59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descr="Green Check.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0414002" y="6925733"/>
            <a:ext cx="774701" cy="59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 descr="Green Check.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0414002" y="8174568"/>
            <a:ext cx="774701" cy="59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 descr="Green Check.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0414002" y="9423400"/>
            <a:ext cx="774701" cy="59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 descr="Green Check.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414002" y="10672236"/>
            <a:ext cx="774701" cy="5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Shape 782"/>
          <p:cNvSpPr>
            <a:spLocks noChangeArrowheads="1"/>
          </p:cNvSpPr>
          <p:nvPr/>
        </p:nvSpPr>
        <p:spPr bwMode="auto">
          <a:xfrm>
            <a:off x="19426770" y="11883642"/>
            <a:ext cx="4085165" cy="134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algn="r" eaLnBrk="1" hangingPunct="1"/>
            <a:r>
              <a:rPr lang="en-US" altLang="en-US" b="1" dirty="0">
                <a:solidFill>
                  <a:srgbClr val="000000"/>
                </a:solidFill>
                <a:latin typeface="Century Gothic" pitchFamily="34" charset="0"/>
                <a:sym typeface="Raleway" pitchFamily="-65" charset="0"/>
              </a:rPr>
              <a:t>WANT MORE?</a:t>
            </a:r>
          </a:p>
          <a:p>
            <a:pPr algn="r" eaLnBrk="1" hangingPunct="1"/>
            <a:endParaRPr lang="en-US" altLang="en-US" sz="500" dirty="0">
              <a:solidFill>
                <a:srgbClr val="000000"/>
              </a:solidFill>
              <a:latin typeface="Century Gothic" pitchFamily="34" charset="0"/>
              <a:sym typeface="Open Sans" charset="0"/>
            </a:endParaRPr>
          </a:p>
          <a:p>
            <a:pPr algn="r" eaLnBrk="1" hangingPunct="1"/>
            <a:r>
              <a:rPr lang="en-US" altLang="en-US" dirty="0">
                <a:solidFill>
                  <a:srgbClr val="000000"/>
                </a:solidFill>
                <a:latin typeface="Century Gothic" pitchFamily="34" charset="0"/>
                <a:sym typeface="Open Sans" charset="0"/>
              </a:rPr>
              <a:t>Visit </a:t>
            </a:r>
            <a:r>
              <a:rPr lang="en-US" altLang="en-US" b="1" dirty="0">
                <a:solidFill>
                  <a:srgbClr val="000000"/>
                </a:solidFill>
                <a:latin typeface="Century Gothic" pitchFamily="34" charset="0"/>
                <a:sym typeface="Open Sans" charset="0"/>
              </a:rPr>
              <a:t>franklinfueling.com/OPV</a:t>
            </a:r>
            <a:br>
              <a:rPr lang="en-US" altLang="en-US" b="1" dirty="0">
                <a:solidFill>
                  <a:srgbClr val="000000"/>
                </a:solidFill>
                <a:latin typeface="Century Gothic" pitchFamily="34" charset="0"/>
                <a:sym typeface="Open Sans" charset="0"/>
              </a:rPr>
            </a:br>
            <a:r>
              <a:rPr lang="en-US" altLang="en-US" dirty="0">
                <a:solidFill>
                  <a:srgbClr val="000000"/>
                </a:solidFill>
                <a:latin typeface="Century Gothic" pitchFamily="34" charset="0"/>
                <a:sym typeface="Open Sans" charset="0"/>
              </a:rPr>
              <a:t>for more product information and literature downloads.</a:t>
            </a:r>
          </a:p>
        </p:txBody>
      </p:sp>
      <p:grpSp>
        <p:nvGrpSpPr>
          <p:cNvPr id="15372" name="Group 47"/>
          <p:cNvGrpSpPr>
            <a:grpSpLocks/>
          </p:cNvGrpSpPr>
          <p:nvPr/>
        </p:nvGrpSpPr>
        <p:grpSpPr bwMode="auto">
          <a:xfrm>
            <a:off x="21797436" y="7882467"/>
            <a:ext cx="1714499" cy="3606800"/>
            <a:chOff x="21796375" y="7883525"/>
            <a:chExt cx="1716088" cy="3605213"/>
          </a:xfrm>
        </p:grpSpPr>
        <p:grpSp>
          <p:nvGrpSpPr>
            <p:cNvPr id="15373" name="Group 1418"/>
            <p:cNvGrpSpPr>
              <a:grpSpLocks/>
            </p:cNvGrpSpPr>
            <p:nvPr/>
          </p:nvGrpSpPr>
          <p:grpSpPr bwMode="auto">
            <a:xfrm>
              <a:off x="21796375" y="7883525"/>
              <a:ext cx="1716088" cy="3605213"/>
              <a:chOff x="0" y="0"/>
              <a:chExt cx="5453031" cy="11461215"/>
            </a:xfrm>
          </p:grpSpPr>
          <p:sp>
            <p:nvSpPr>
              <p:cNvPr id="15375" name="Shape 1404"/>
              <p:cNvSpPr>
                <a:spLocks noChangeArrowheads="1"/>
              </p:cNvSpPr>
              <p:nvPr/>
            </p:nvSpPr>
            <p:spPr bwMode="auto">
              <a:xfrm>
                <a:off x="0" y="0"/>
                <a:ext cx="5453032" cy="11461216"/>
              </a:xfrm>
              <a:prstGeom prst="roundRect">
                <a:avLst>
                  <a:gd name="adj" fmla="val 14852"/>
                </a:avLst>
              </a:prstGeom>
              <a:solidFill>
                <a:srgbClr val="100D0C"/>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algn="ctr" eaLnBrk="1" hangingPunct="1"/>
                <a:endParaRPr lang="en-US" altLang="en-US" dirty="0">
                  <a:solidFill>
                    <a:srgbClr val="FFFFFF"/>
                  </a:solidFill>
                </a:endParaRPr>
              </a:p>
            </p:txBody>
          </p:sp>
          <p:grpSp>
            <p:nvGrpSpPr>
              <p:cNvPr id="15376" name="Group 1409"/>
              <p:cNvGrpSpPr>
                <a:grpSpLocks/>
              </p:cNvGrpSpPr>
              <p:nvPr/>
            </p:nvGrpSpPr>
            <p:grpSpPr bwMode="auto">
              <a:xfrm>
                <a:off x="2634874" y="576003"/>
                <a:ext cx="183284" cy="180569"/>
                <a:chOff x="0" y="0"/>
                <a:chExt cx="183282" cy="180568"/>
              </a:xfrm>
            </p:grpSpPr>
            <p:sp>
              <p:nvSpPr>
                <p:cNvPr id="15385" name="Shape 1405"/>
                <p:cNvSpPr>
                  <a:spLocks/>
                </p:cNvSpPr>
                <p:nvPr/>
              </p:nvSpPr>
              <p:spPr bwMode="auto">
                <a:xfrm>
                  <a:off x="3051" y="336"/>
                  <a:ext cx="180232" cy="180233"/>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08785"/>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en-US" dirty="0"/>
                </a:p>
              </p:txBody>
            </p:sp>
            <p:sp>
              <p:nvSpPr>
                <p:cNvPr id="15386" name="Shape 1406"/>
                <p:cNvSpPr>
                  <a:spLocks/>
                </p:cNvSpPr>
                <p:nvPr/>
              </p:nvSpPr>
              <p:spPr bwMode="auto">
                <a:xfrm>
                  <a:off x="3051" y="336"/>
                  <a:ext cx="161889" cy="161889"/>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00D0C"/>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dirty="0"/>
                </a:p>
              </p:txBody>
            </p:sp>
            <p:sp>
              <p:nvSpPr>
                <p:cNvPr id="15387" name="Shape 1407"/>
                <p:cNvSpPr>
                  <a:spLocks/>
                </p:cNvSpPr>
                <p:nvPr/>
              </p:nvSpPr>
              <p:spPr bwMode="auto">
                <a:xfrm>
                  <a:off x="14499" y="6915"/>
                  <a:ext cx="118037" cy="118037"/>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034B9"/>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dirty="0"/>
                </a:p>
              </p:txBody>
            </p:sp>
            <p:sp>
              <p:nvSpPr>
                <p:cNvPr id="15388" name="Shape 1408"/>
                <p:cNvSpPr>
                  <a:spLocks/>
                </p:cNvSpPr>
                <p:nvPr/>
              </p:nvSpPr>
              <p:spPr bwMode="auto">
                <a:xfrm rot="-1200000">
                  <a:off x="12690" y="17989"/>
                  <a:ext cx="122076" cy="95736"/>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00D0C"/>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dirty="0"/>
                </a:p>
              </p:txBody>
            </p:sp>
          </p:grpSp>
          <p:grpSp>
            <p:nvGrpSpPr>
              <p:cNvPr id="15377" name="Group 1412"/>
              <p:cNvGrpSpPr>
                <a:grpSpLocks/>
              </p:cNvGrpSpPr>
              <p:nvPr/>
            </p:nvGrpSpPr>
            <p:grpSpPr bwMode="auto">
              <a:xfrm>
                <a:off x="2289898" y="10236303"/>
                <a:ext cx="873236" cy="873236"/>
                <a:chOff x="0" y="0"/>
                <a:chExt cx="873235" cy="873235"/>
              </a:xfrm>
            </p:grpSpPr>
            <p:sp>
              <p:nvSpPr>
                <p:cNvPr id="15383" name="Shape 1410"/>
                <p:cNvSpPr>
                  <a:spLocks/>
                </p:cNvSpPr>
                <p:nvPr/>
              </p:nvSpPr>
              <p:spPr bwMode="auto">
                <a:xfrm>
                  <a:off x="0" y="0"/>
                  <a:ext cx="873236" cy="873236"/>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B85"/>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dirty="0"/>
                </a:p>
              </p:txBody>
            </p:sp>
            <p:sp>
              <p:nvSpPr>
                <p:cNvPr id="15384" name="Shape 1411"/>
                <p:cNvSpPr>
                  <a:spLocks/>
                </p:cNvSpPr>
                <p:nvPr/>
              </p:nvSpPr>
              <p:spPr bwMode="auto">
                <a:xfrm>
                  <a:off x="43444" y="43444"/>
                  <a:ext cx="786347" cy="786347"/>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00D0C"/>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dirty="0"/>
                </a:p>
              </p:txBody>
            </p:sp>
          </p:grpSp>
          <p:sp>
            <p:nvSpPr>
              <p:cNvPr id="54" name="Shape 1413"/>
              <p:cNvSpPr/>
              <p:nvPr/>
            </p:nvSpPr>
            <p:spPr>
              <a:xfrm>
                <a:off x="2814031" y="26904"/>
                <a:ext cx="2612071" cy="10183267"/>
              </a:xfrm>
              <a:custGeom>
                <a:avLst/>
                <a:gdLst/>
                <a:ahLst/>
                <a:cxnLst>
                  <a:cxn ang="0">
                    <a:pos x="wd2" y="hd2"/>
                  </a:cxn>
                  <a:cxn ang="5400000">
                    <a:pos x="wd2" y="hd2"/>
                  </a:cxn>
                  <a:cxn ang="10800000">
                    <a:pos x="wd2" y="hd2"/>
                  </a:cxn>
                  <a:cxn ang="16200000">
                    <a:pos x="wd2" y="hd2"/>
                  </a:cxn>
                </a:cxnLst>
                <a:rect l="0" t="0" r="r" b="b"/>
                <a:pathLst>
                  <a:path w="21600" h="21579" extrusionOk="0">
                    <a:moveTo>
                      <a:pt x="0" y="0"/>
                    </a:moveTo>
                    <a:lnTo>
                      <a:pt x="14623" y="4"/>
                    </a:lnTo>
                    <a:cubicBezTo>
                      <a:pt x="16330" y="-21"/>
                      <a:pt x="18008" y="125"/>
                      <a:pt x="19304" y="412"/>
                    </a:cubicBezTo>
                    <a:cubicBezTo>
                      <a:pt x="20693" y="719"/>
                      <a:pt x="21525" y="1160"/>
                      <a:pt x="21600" y="1631"/>
                    </a:cubicBezTo>
                    <a:lnTo>
                      <a:pt x="21574" y="3583"/>
                    </a:lnTo>
                    <a:lnTo>
                      <a:pt x="21590" y="21579"/>
                    </a:lnTo>
                    <a:lnTo>
                      <a:pt x="0" y="0"/>
                    </a:lnTo>
                    <a:close/>
                  </a:path>
                </a:pathLst>
              </a:custGeom>
              <a:gradFill flip="none" rotWithShape="1">
                <a:gsLst>
                  <a:gs pos="0">
                    <a:srgbClr val="6C6C6D"/>
                  </a:gs>
                  <a:gs pos="15209">
                    <a:srgbClr val="3E3D3D"/>
                  </a:gs>
                  <a:gs pos="54784">
                    <a:srgbClr val="100D0C"/>
                  </a:gs>
                </a:gsLst>
                <a:path path="shape">
                  <a:fillToRect l="-15241" t="1111" r="115241" b="98888"/>
                </a:path>
              </a:gradFill>
              <a:ln w="12700" cap="flat">
                <a:noFill/>
                <a:miter lim="400000"/>
              </a:ln>
              <a:effectLst/>
            </p:spPr>
            <p:txBody>
              <a:bodyPr lIns="0" tIns="0" rIns="0" bIns="0" anchor="ctr"/>
              <a:lstStyle/>
              <a:p>
                <a:pPr algn="ctr" fontAlgn="auto">
                  <a:spcBef>
                    <a:spcPts val="0"/>
                  </a:spcBef>
                  <a:spcAft>
                    <a:spcPts val="0"/>
                  </a:spcAft>
                  <a:defRPr/>
                </a:pPr>
                <a:endParaRPr kern="0" dirty="0">
                  <a:latin typeface="+mn-lt"/>
                  <a:ea typeface="+mn-ea"/>
                  <a:sym typeface="Gill Sans Light"/>
                </a:endParaRPr>
              </a:p>
            </p:txBody>
          </p:sp>
          <p:sp>
            <p:nvSpPr>
              <p:cNvPr id="15379" name="Shape 1414"/>
              <p:cNvSpPr>
                <a:spLocks noChangeArrowheads="1"/>
              </p:cNvSpPr>
              <p:nvPr/>
            </p:nvSpPr>
            <p:spPr bwMode="auto">
              <a:xfrm>
                <a:off x="325118" y="1598665"/>
                <a:ext cx="4802796" cy="8323026"/>
              </a:xfrm>
              <a:prstGeom prst="rect">
                <a:avLst/>
              </a:prstGeom>
              <a:solidFill>
                <a:srgbClr val="4F586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algn="ctr" eaLnBrk="1" hangingPunct="1"/>
                <a:endParaRPr lang="en-US" altLang="en-US" dirty="0">
                  <a:solidFill>
                    <a:srgbClr val="FFFFFF"/>
                  </a:solidFill>
                </a:endParaRPr>
              </a:p>
            </p:txBody>
          </p:sp>
          <p:grpSp>
            <p:nvGrpSpPr>
              <p:cNvPr id="15380" name="Group 1417"/>
              <p:cNvGrpSpPr>
                <a:grpSpLocks/>
              </p:cNvGrpSpPr>
              <p:nvPr/>
            </p:nvGrpSpPr>
            <p:grpSpPr bwMode="auto">
              <a:xfrm>
                <a:off x="2180743" y="1002828"/>
                <a:ext cx="1091545" cy="138603"/>
                <a:chOff x="0" y="0"/>
                <a:chExt cx="1091544" cy="138601"/>
              </a:xfrm>
            </p:grpSpPr>
            <p:sp>
              <p:nvSpPr>
                <p:cNvPr id="15381" name="Shape 1415"/>
                <p:cNvSpPr>
                  <a:spLocks noChangeArrowheads="1"/>
                </p:cNvSpPr>
                <p:nvPr/>
              </p:nvSpPr>
              <p:spPr bwMode="auto">
                <a:xfrm>
                  <a:off x="0" y="0"/>
                  <a:ext cx="1091545" cy="138602"/>
                </a:xfrm>
                <a:prstGeom prst="roundRect">
                  <a:avLst>
                    <a:gd name="adj" fmla="val 50000"/>
                  </a:avLst>
                </a:prstGeom>
                <a:gradFill rotWithShape="1">
                  <a:gsLst>
                    <a:gs pos="0">
                      <a:srgbClr val="100D0C"/>
                    </a:gs>
                    <a:gs pos="100000">
                      <a:srgbClr val="6C6C6D"/>
                    </a:gs>
                  </a:gsLst>
                  <a:lin ang="54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algn="ctr" eaLnBrk="1" hangingPunct="1"/>
                  <a:endParaRPr lang="en-US" altLang="en-US" dirty="0">
                    <a:solidFill>
                      <a:srgbClr val="FFFFFF"/>
                    </a:solidFill>
                  </a:endParaRPr>
                </a:p>
              </p:txBody>
            </p:sp>
            <p:sp>
              <p:nvSpPr>
                <p:cNvPr id="15382" name="Shape 1416"/>
                <p:cNvSpPr>
                  <a:spLocks noChangeArrowheads="1"/>
                </p:cNvSpPr>
                <p:nvPr/>
              </p:nvSpPr>
              <p:spPr bwMode="auto">
                <a:xfrm>
                  <a:off x="136443" y="36382"/>
                  <a:ext cx="818659" cy="65837"/>
                </a:xfrm>
                <a:prstGeom prst="roundRect">
                  <a:avLst>
                    <a:gd name="adj" fmla="val 50000"/>
                  </a:avLst>
                </a:prstGeom>
                <a:solidFill>
                  <a:srgbClr val="727B8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algn="ctr" eaLnBrk="1" hangingPunct="1"/>
                  <a:endParaRPr lang="en-US" altLang="en-US" dirty="0">
                    <a:solidFill>
                      <a:srgbClr val="FFFFFF"/>
                    </a:solidFill>
                  </a:endParaRPr>
                </a:p>
              </p:txBody>
            </p:sp>
          </p:grpSp>
        </p:grpSp>
        <p:pic>
          <p:nvPicPr>
            <p:cNvPr id="15374" name="Picture 49" descr="Defender OPV Mobile Web.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1898691" y="8361179"/>
              <a:ext cx="1511457" cy="268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5458533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7" descr="Defender OPV 09-14.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477001" y="1054103"/>
            <a:ext cx="2413000" cy="1077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8" descr="Defender OPV 09-14.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583267" y="1054103"/>
            <a:ext cx="2408768" cy="1077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Shape 782"/>
          <p:cNvSpPr>
            <a:spLocks noChangeArrowheads="1"/>
          </p:cNvSpPr>
          <p:nvPr/>
        </p:nvSpPr>
        <p:spPr bwMode="auto">
          <a:xfrm>
            <a:off x="10413998" y="4228560"/>
            <a:ext cx="10388602" cy="676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eaLnBrk="1" hangingPunct="1"/>
            <a:r>
              <a:rPr lang="en-US" altLang="en-US" sz="4800" b="1" dirty="0">
                <a:solidFill>
                  <a:srgbClr val="000000"/>
                </a:solidFill>
                <a:latin typeface="Century Gothic" pitchFamily="34" charset="0"/>
                <a:sym typeface="Raleway" pitchFamily="-65" charset="0"/>
              </a:rPr>
              <a:t>DEFENDER SERIES™ OVERFILL PREVENTION</a:t>
            </a:r>
          </a:p>
          <a:p>
            <a:pPr marL="1428750" lvl="1" indent="-685800" eaLnBrk="1" hangingPunct="1">
              <a:buFont typeface="Arial" panose="020B0604020202020204" pitchFamily="34" charset="0"/>
              <a:buChar char="•"/>
            </a:pPr>
            <a:r>
              <a:rPr lang="en-US" altLang="en-US" sz="4400" b="1" dirty="0">
                <a:solidFill>
                  <a:srgbClr val="000000"/>
                </a:solidFill>
                <a:latin typeface="Century Gothic" pitchFamily="34" charset="0"/>
                <a:sym typeface="Raleway" pitchFamily="-65" charset="0"/>
              </a:rPr>
              <a:t>Zero Leak paths</a:t>
            </a:r>
          </a:p>
          <a:p>
            <a:pPr marL="1428750" lvl="1" indent="-685800" eaLnBrk="1" hangingPunct="1">
              <a:buFont typeface="Arial" panose="020B0604020202020204" pitchFamily="34" charset="0"/>
              <a:buChar char="•"/>
            </a:pPr>
            <a:r>
              <a:rPr lang="en-US" altLang="en-US" sz="4400" b="1" dirty="0">
                <a:solidFill>
                  <a:srgbClr val="000000"/>
                </a:solidFill>
                <a:latin typeface="Century Gothic" pitchFamily="34" charset="0"/>
                <a:sym typeface="Raleway" pitchFamily="-65" charset="0"/>
              </a:rPr>
              <a:t>High and Low flow applications</a:t>
            </a:r>
          </a:p>
          <a:p>
            <a:pPr marL="1428750" lvl="1" indent="-685800" eaLnBrk="1" hangingPunct="1">
              <a:buFont typeface="Arial" panose="020B0604020202020204" pitchFamily="34" charset="0"/>
              <a:buChar char="•"/>
            </a:pPr>
            <a:r>
              <a:rPr lang="en-US" altLang="en-US" sz="4400" b="1" dirty="0">
                <a:solidFill>
                  <a:srgbClr val="000000"/>
                </a:solidFill>
                <a:latin typeface="Century Gothic" pitchFamily="34" charset="0"/>
                <a:sym typeface="Raleway" pitchFamily="-65" charset="0"/>
              </a:rPr>
              <a:t>Simple Installation</a:t>
            </a:r>
          </a:p>
          <a:p>
            <a:pPr marL="1428750" lvl="1" indent="-685800" eaLnBrk="1" hangingPunct="1">
              <a:buFont typeface="Arial" panose="020B0604020202020204" pitchFamily="34" charset="0"/>
              <a:buChar char="•"/>
            </a:pPr>
            <a:r>
              <a:rPr lang="en-US" altLang="en-US" sz="4400" b="1" dirty="0">
                <a:solidFill>
                  <a:srgbClr val="000000"/>
                </a:solidFill>
                <a:latin typeface="Century Gothic" pitchFamily="34" charset="0"/>
                <a:sym typeface="Raleway" pitchFamily="-65" charset="0"/>
              </a:rPr>
              <a:t>Remote Testing</a:t>
            </a:r>
          </a:p>
          <a:p>
            <a:pPr marL="1428750" lvl="1" indent="-685800" eaLnBrk="1" hangingPunct="1">
              <a:buFont typeface="Arial" panose="020B0604020202020204" pitchFamily="34" charset="0"/>
              <a:buChar char="•"/>
            </a:pPr>
            <a:r>
              <a:rPr lang="en-US" altLang="en-US" sz="4400" b="1" dirty="0">
                <a:latin typeface="Century Gothic" pitchFamily="34" charset="0"/>
                <a:sym typeface="Raleway" pitchFamily="-65" charset="0"/>
              </a:rPr>
              <a:t>AGB compatible</a:t>
            </a:r>
          </a:p>
          <a:p>
            <a:pPr marL="1428750" lvl="1" indent="-685800" eaLnBrk="1" hangingPunct="1">
              <a:buFont typeface="Arial" panose="020B0604020202020204" pitchFamily="34" charset="0"/>
              <a:buChar char="•"/>
            </a:pPr>
            <a:r>
              <a:rPr lang="en-US" altLang="en-US" sz="4400" b="1" dirty="0">
                <a:latin typeface="Century Gothic" pitchFamily="34" charset="0"/>
                <a:sym typeface="Raleway" pitchFamily="-65" charset="0"/>
              </a:rPr>
              <a:t>CARB approved</a:t>
            </a:r>
          </a:p>
          <a:p>
            <a:pPr marL="1428750" lvl="1" indent="-685800" eaLnBrk="1" hangingPunct="1">
              <a:buFont typeface="Arial" panose="020B0604020202020204" pitchFamily="34" charset="0"/>
              <a:buChar char="•"/>
            </a:pPr>
            <a:endParaRPr lang="en-US" altLang="en-US" sz="4400" dirty="0">
              <a:solidFill>
                <a:srgbClr val="000000"/>
              </a:solidFill>
              <a:latin typeface="Century Gothic" pitchFamily="34" charset="0"/>
              <a:sym typeface="Open Sans" charset="0"/>
            </a:endParaRPr>
          </a:p>
          <a:p>
            <a:pPr eaLnBrk="1" hangingPunct="1"/>
            <a:endParaRPr lang="en-US" altLang="en-US" sz="2900" b="1" dirty="0">
              <a:solidFill>
                <a:srgbClr val="000000"/>
              </a:solidFill>
              <a:latin typeface="Century Gothic" pitchFamily="34" charset="0"/>
              <a:sym typeface="Open Sans" charset="0"/>
            </a:endParaRPr>
          </a:p>
        </p:txBody>
      </p:sp>
      <p:pic>
        <p:nvPicPr>
          <p:cNvPr id="5124" name="Picture 1" descr="Defender OPV 09-14.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856569" y="292103"/>
            <a:ext cx="2933699" cy="1311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94952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hape 782"/>
          <p:cNvSpPr>
            <a:spLocks noChangeArrowheads="1"/>
          </p:cNvSpPr>
          <p:nvPr/>
        </p:nvSpPr>
        <p:spPr bwMode="auto">
          <a:xfrm>
            <a:off x="12115800" y="3143331"/>
            <a:ext cx="10972800" cy="374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eaLnBrk="1" hangingPunct="1"/>
            <a:r>
              <a:rPr lang="en-US" altLang="en-US" sz="4800" b="1" dirty="0">
                <a:solidFill>
                  <a:srgbClr val="FFFFFF"/>
                </a:solidFill>
                <a:latin typeface="Century Gothic" pitchFamily="34" charset="0"/>
                <a:sym typeface="Raleway" pitchFamily="-65" charset="0"/>
              </a:rPr>
              <a:t>ZERO LEAK POINTS</a:t>
            </a:r>
          </a:p>
          <a:p>
            <a:pPr marL="1428750" lvl="1" indent="-685800" eaLnBrk="1" hangingPunct="1">
              <a:buFont typeface="Arial" panose="020B0604020202020204" pitchFamily="34" charset="0"/>
              <a:buChar char="•"/>
            </a:pPr>
            <a:r>
              <a:rPr lang="en-US" altLang="en-US" sz="4000" b="1" dirty="0">
                <a:solidFill>
                  <a:srgbClr val="FFFFFF"/>
                </a:solidFill>
                <a:latin typeface="Century Gothic" pitchFamily="34" charset="0"/>
                <a:sym typeface="Raleway" pitchFamily="-65" charset="0"/>
              </a:rPr>
              <a:t>Magnetic-coupled actuator system</a:t>
            </a:r>
          </a:p>
          <a:p>
            <a:pPr marL="1428750" lvl="1" indent="-685800" eaLnBrk="1" hangingPunct="1">
              <a:buFont typeface="Arial" panose="020B0604020202020204" pitchFamily="34" charset="0"/>
              <a:buChar char="•"/>
            </a:pPr>
            <a:r>
              <a:rPr lang="en-US" altLang="en-US" sz="4000" b="1" dirty="0">
                <a:solidFill>
                  <a:srgbClr val="FFFFFF"/>
                </a:solidFill>
                <a:latin typeface="Century Gothic" pitchFamily="34" charset="0"/>
                <a:sym typeface="Raleway" pitchFamily="-65" charset="0"/>
              </a:rPr>
              <a:t>Zero penetrations in valve body</a:t>
            </a:r>
          </a:p>
          <a:p>
            <a:pPr marL="1428750" lvl="1" indent="-685800" eaLnBrk="1" hangingPunct="1">
              <a:buFont typeface="Arial" panose="020B0604020202020204" pitchFamily="34" charset="0"/>
              <a:buChar char="•"/>
            </a:pPr>
            <a:r>
              <a:rPr lang="en-US" altLang="en-US" sz="4000" b="1" dirty="0">
                <a:solidFill>
                  <a:srgbClr val="FFFFFF"/>
                </a:solidFill>
                <a:latin typeface="Century Gothic" pitchFamily="34" charset="0"/>
                <a:sym typeface="Raleway" pitchFamily="-65" charset="0"/>
              </a:rPr>
              <a:t>Factory tested for 100% vapor tightness</a:t>
            </a:r>
          </a:p>
          <a:p>
            <a:pPr eaLnBrk="1" hangingPunct="1"/>
            <a:r>
              <a:rPr lang="en-US" altLang="en-US" sz="2900" dirty="0">
                <a:solidFill>
                  <a:srgbClr val="FFFFFF"/>
                </a:solidFill>
                <a:latin typeface="Century Gothic" pitchFamily="34" charset="0"/>
                <a:sym typeface="Open Sans" charset="0"/>
              </a:rPr>
              <a:t>.</a:t>
            </a:r>
          </a:p>
        </p:txBody>
      </p:sp>
      <p:sp>
        <p:nvSpPr>
          <p:cNvPr id="6146" name="Shape 782"/>
          <p:cNvSpPr>
            <a:spLocks noChangeArrowheads="1"/>
          </p:cNvSpPr>
          <p:nvPr/>
        </p:nvSpPr>
        <p:spPr bwMode="auto">
          <a:xfrm>
            <a:off x="10833101" y="11229448"/>
            <a:ext cx="3810000" cy="164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algn="ctr" eaLnBrk="1" hangingPunct="1"/>
            <a:r>
              <a:rPr lang="en-US" altLang="en-US" b="1" dirty="0">
                <a:solidFill>
                  <a:srgbClr val="000000"/>
                </a:solidFill>
                <a:latin typeface="Century Gothic" pitchFamily="34" charset="0"/>
                <a:sym typeface="Raleway" pitchFamily="-65" charset="0"/>
              </a:rPr>
              <a:t>ZERO VAPOR PATHS</a:t>
            </a:r>
          </a:p>
          <a:p>
            <a:pPr algn="ctr" eaLnBrk="1" hangingPunct="1"/>
            <a:endParaRPr lang="en-US" altLang="en-US" sz="500" dirty="0">
              <a:solidFill>
                <a:srgbClr val="000000"/>
              </a:solidFill>
              <a:latin typeface="Century Gothic" pitchFamily="34" charset="0"/>
              <a:sym typeface="Open Sans" charset="0"/>
            </a:endParaRPr>
          </a:p>
          <a:p>
            <a:pPr algn="ctr" eaLnBrk="1" hangingPunct="1"/>
            <a:r>
              <a:rPr lang="en-US" altLang="en-US" dirty="0">
                <a:solidFill>
                  <a:srgbClr val="000000"/>
                </a:solidFill>
                <a:latin typeface="Century Gothic" pitchFamily="34" charset="0"/>
                <a:sym typeface="Open Sans" charset="0"/>
              </a:rPr>
              <a:t>The absence of body penetrations in the OPV eliminates potential leak paths for escaping vapors.</a:t>
            </a:r>
          </a:p>
        </p:txBody>
      </p:sp>
      <p:sp>
        <p:nvSpPr>
          <p:cNvPr id="6147" name="Shape 782"/>
          <p:cNvSpPr>
            <a:spLocks noChangeArrowheads="1"/>
          </p:cNvSpPr>
          <p:nvPr/>
        </p:nvSpPr>
        <p:spPr bwMode="auto">
          <a:xfrm>
            <a:off x="15278103" y="11229448"/>
            <a:ext cx="3293533" cy="164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algn="ctr" eaLnBrk="1" hangingPunct="1"/>
            <a:r>
              <a:rPr lang="en-US" altLang="en-US" b="1" dirty="0">
                <a:solidFill>
                  <a:srgbClr val="000000"/>
                </a:solidFill>
                <a:latin typeface="Century Gothic" pitchFamily="34" charset="0"/>
                <a:sym typeface="Raleway" pitchFamily="-65" charset="0"/>
              </a:rPr>
              <a:t>FACTORY TESTED</a:t>
            </a:r>
          </a:p>
          <a:p>
            <a:pPr algn="ctr" eaLnBrk="1" hangingPunct="1"/>
            <a:endParaRPr lang="en-US" altLang="en-US" sz="500" dirty="0">
              <a:solidFill>
                <a:srgbClr val="000000"/>
              </a:solidFill>
              <a:latin typeface="Century Gothic" pitchFamily="34" charset="0"/>
              <a:sym typeface="Open Sans" charset="0"/>
            </a:endParaRPr>
          </a:p>
          <a:p>
            <a:pPr algn="ctr" eaLnBrk="1" hangingPunct="1"/>
            <a:r>
              <a:rPr lang="en-US" altLang="en-US" dirty="0">
                <a:solidFill>
                  <a:srgbClr val="000000"/>
                </a:solidFill>
                <a:latin typeface="Century Gothic" pitchFamily="34" charset="0"/>
                <a:sym typeface="Open Sans" charset="0"/>
              </a:rPr>
              <a:t>Every unit is factory tested for 100% vapor tightness to ensure a clean, fugitive emission-free forecourt.</a:t>
            </a:r>
          </a:p>
        </p:txBody>
      </p:sp>
      <p:sp>
        <p:nvSpPr>
          <p:cNvPr id="6148" name="Shape 782"/>
          <p:cNvSpPr>
            <a:spLocks noChangeArrowheads="1"/>
          </p:cNvSpPr>
          <p:nvPr/>
        </p:nvSpPr>
        <p:spPr bwMode="auto">
          <a:xfrm>
            <a:off x="19177000" y="11229448"/>
            <a:ext cx="3911600" cy="164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algn="ctr" eaLnBrk="1" hangingPunct="1"/>
            <a:r>
              <a:rPr lang="en-US" altLang="en-US" b="1" dirty="0">
                <a:solidFill>
                  <a:srgbClr val="000000"/>
                </a:solidFill>
                <a:latin typeface="Century Gothic" pitchFamily="34" charset="0"/>
                <a:sym typeface="Raleway" pitchFamily="-65" charset="0"/>
              </a:rPr>
              <a:t>COMPLIANCE READY</a:t>
            </a:r>
          </a:p>
          <a:p>
            <a:pPr algn="ctr" eaLnBrk="1" hangingPunct="1"/>
            <a:endParaRPr lang="en-US" altLang="en-US" sz="500" dirty="0">
              <a:solidFill>
                <a:srgbClr val="000000"/>
              </a:solidFill>
              <a:latin typeface="Century Gothic" pitchFamily="34" charset="0"/>
              <a:sym typeface="Open Sans" charset="0"/>
            </a:endParaRPr>
          </a:p>
          <a:p>
            <a:pPr algn="ctr" eaLnBrk="1" hangingPunct="1"/>
            <a:r>
              <a:rPr lang="en-US" altLang="en-US" dirty="0">
                <a:solidFill>
                  <a:srgbClr val="000000"/>
                </a:solidFill>
                <a:latin typeface="Century Gothic" pitchFamily="34" charset="0"/>
                <a:sym typeface="Open Sans" charset="0"/>
              </a:rPr>
              <a:t>With increasing vapor recovery regulations around the world, the Defender Series™ OPV will have you ready for compliance. </a:t>
            </a:r>
          </a:p>
        </p:txBody>
      </p:sp>
      <p:pic>
        <p:nvPicPr>
          <p:cNvPr id="6149" name="Picture 3" descr="Defender OPV Bottom Magne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17035" y="0"/>
            <a:ext cx="7145867" cy="1292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hape 782"/>
          <p:cNvSpPr>
            <a:spLocks noChangeArrowheads="1"/>
          </p:cNvSpPr>
          <p:nvPr/>
        </p:nvSpPr>
        <p:spPr bwMode="auto">
          <a:xfrm>
            <a:off x="7721600" y="10062635"/>
            <a:ext cx="1981200"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p>
            <a:pPr algn="ctr">
              <a:defRPr/>
            </a:pPr>
            <a:r>
              <a:rPr lang="en-US" sz="1900" b="1" dirty="0">
                <a:solidFill>
                  <a:schemeClr val="bg1"/>
                </a:solidFill>
                <a:latin typeface="Century Gothic"/>
                <a:ea typeface="ＭＳ Ｐゴシック" charset="0"/>
                <a:cs typeface="Century Gothic"/>
                <a:sym typeface="Raleway" charset="0"/>
              </a:rPr>
              <a:t>CLOSED</a:t>
            </a:r>
          </a:p>
          <a:p>
            <a:pPr algn="ctr">
              <a:defRPr/>
            </a:pPr>
            <a:endParaRPr lang="en-US" sz="500" dirty="0">
              <a:solidFill>
                <a:schemeClr val="tx1">
                  <a:lumMod val="50000"/>
                  <a:lumOff val="50000"/>
                </a:schemeClr>
              </a:solidFill>
              <a:latin typeface="Century Gothic"/>
              <a:ea typeface="ＭＳ Ｐゴシック" charset="0"/>
              <a:cs typeface="Century Gothic"/>
              <a:sym typeface="Open Sans" charset="0"/>
            </a:endParaRPr>
          </a:p>
        </p:txBody>
      </p:sp>
      <p:pic>
        <p:nvPicPr>
          <p:cNvPr id="6154" name="Picture 5" descr="Test Icon.png"/>
          <p:cNvPicPr>
            <a:picLocks noChangeAspect="1"/>
          </p:cNvPicPr>
          <p:nvPr/>
        </p:nvPicPr>
        <p:blipFill>
          <a:blip r:embed="rId4">
            <a:grayscl/>
            <a:biLevel thresh="50000"/>
            <a:extLst>
              <a:ext uri="{28A0092B-C50C-407E-A947-70E740481C1C}">
                <a14:useLocalDpi xmlns:a14="http://schemas.microsoft.com/office/drawing/2010/main"/>
              </a:ext>
            </a:extLst>
          </a:blip>
          <a:srcRect/>
          <a:stretch>
            <a:fillRect/>
          </a:stretch>
        </p:blipFill>
        <p:spPr bwMode="auto">
          <a:xfrm>
            <a:off x="15875000" y="8822268"/>
            <a:ext cx="2099733" cy="209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6" descr="Compliance Test Icon.png"/>
          <p:cNvPicPr>
            <a:picLocks noChangeAspect="1"/>
          </p:cNvPicPr>
          <p:nvPr/>
        </p:nvPicPr>
        <p:blipFill>
          <a:blip r:embed="rId5">
            <a:grayscl/>
            <a:biLevel thresh="50000"/>
            <a:extLst>
              <a:ext uri="{28A0092B-C50C-407E-A947-70E740481C1C}">
                <a14:useLocalDpi xmlns:a14="http://schemas.microsoft.com/office/drawing/2010/main"/>
              </a:ext>
            </a:extLst>
          </a:blip>
          <a:srcRect/>
          <a:stretch>
            <a:fillRect/>
          </a:stretch>
        </p:blipFill>
        <p:spPr bwMode="auto">
          <a:xfrm>
            <a:off x="20082934" y="8822268"/>
            <a:ext cx="2099733" cy="209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7" descr="Vapors Icon.png"/>
          <p:cNvPicPr>
            <a:picLocks noChangeAspect="1"/>
          </p:cNvPicPr>
          <p:nvPr/>
        </p:nvPicPr>
        <p:blipFill>
          <a:blip r:embed="rId6">
            <a:grayscl/>
            <a:biLevel thresh="50000"/>
            <a:extLst>
              <a:ext uri="{28A0092B-C50C-407E-A947-70E740481C1C}">
                <a14:useLocalDpi xmlns:a14="http://schemas.microsoft.com/office/drawing/2010/main"/>
              </a:ext>
            </a:extLst>
          </a:blip>
          <a:srcRect/>
          <a:stretch>
            <a:fillRect/>
          </a:stretch>
        </p:blipFill>
        <p:spPr bwMode="auto">
          <a:xfrm>
            <a:off x="11688236" y="8818036"/>
            <a:ext cx="2103965" cy="210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3235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hape 782"/>
          <p:cNvSpPr>
            <a:spLocks noChangeArrowheads="1"/>
          </p:cNvSpPr>
          <p:nvPr/>
        </p:nvSpPr>
        <p:spPr bwMode="auto">
          <a:xfrm>
            <a:off x="11565468" y="3020837"/>
            <a:ext cx="9664701" cy="404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eaLnBrk="1" hangingPunct="1"/>
            <a:r>
              <a:rPr lang="en-US" altLang="en-US" sz="4800" b="1" dirty="0">
                <a:solidFill>
                  <a:srgbClr val="FFFFFF"/>
                </a:solidFill>
                <a:latin typeface="Century Gothic" pitchFamily="34" charset="0"/>
                <a:sym typeface="Raleway" pitchFamily="-65" charset="0"/>
              </a:rPr>
              <a:t>HIGH OR LOW FLOW</a:t>
            </a:r>
          </a:p>
          <a:p>
            <a:pPr eaLnBrk="1" hangingPunct="1"/>
            <a:endParaRPr lang="en-US" altLang="en-US" sz="800" dirty="0">
              <a:solidFill>
                <a:srgbClr val="FFFFFF"/>
              </a:solidFill>
              <a:latin typeface="Century Gothic" pitchFamily="34" charset="0"/>
              <a:sym typeface="Open Sans" charset="0"/>
            </a:endParaRPr>
          </a:p>
          <a:p>
            <a:pPr marL="457200" indent="-457200" eaLnBrk="1" hangingPunct="1">
              <a:buFont typeface="Arial" panose="020B0604020202020204" pitchFamily="34" charset="0"/>
              <a:buChar char="•"/>
            </a:pPr>
            <a:r>
              <a:rPr lang="en-US" altLang="en-US" sz="4000" dirty="0">
                <a:solidFill>
                  <a:srgbClr val="FFFFFF"/>
                </a:solidFill>
                <a:latin typeface="Century Gothic" pitchFamily="34" charset="0"/>
                <a:sym typeface="Open Sans" charset="0"/>
              </a:rPr>
              <a:t>Minimal flow path obstructions accommodate high flow drops </a:t>
            </a:r>
          </a:p>
          <a:p>
            <a:pPr marL="457200" indent="-457200" eaLnBrk="1" hangingPunct="1">
              <a:buFont typeface="Arial" panose="020B0604020202020204" pitchFamily="34" charset="0"/>
              <a:buChar char="•"/>
            </a:pPr>
            <a:r>
              <a:rPr lang="en-US" altLang="en-US" sz="4000" dirty="0">
                <a:solidFill>
                  <a:srgbClr val="FFFFFF"/>
                </a:solidFill>
                <a:latin typeface="Century Gothic" pitchFamily="34" charset="0"/>
                <a:sym typeface="Open Sans" charset="0"/>
              </a:rPr>
              <a:t>Magnetically-coupled actuator system provides reliable positive shutoff for low flow drops.</a:t>
            </a:r>
          </a:p>
        </p:txBody>
      </p:sp>
      <p:sp>
        <p:nvSpPr>
          <p:cNvPr id="10242" name="Shape 782"/>
          <p:cNvSpPr>
            <a:spLocks noChangeArrowheads="1"/>
          </p:cNvSpPr>
          <p:nvPr/>
        </p:nvSpPr>
        <p:spPr bwMode="auto">
          <a:xfrm>
            <a:off x="10833101" y="11229448"/>
            <a:ext cx="3810000" cy="164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algn="ctr" eaLnBrk="1" hangingPunct="1"/>
            <a:r>
              <a:rPr lang="en-US" altLang="en-US" b="1" dirty="0">
                <a:solidFill>
                  <a:srgbClr val="000000"/>
                </a:solidFill>
                <a:latin typeface="Century Gothic" pitchFamily="34" charset="0"/>
                <a:sym typeface="Raleway" pitchFamily="-65" charset="0"/>
              </a:rPr>
              <a:t>ALL FLOW RATES</a:t>
            </a:r>
          </a:p>
          <a:p>
            <a:pPr algn="ctr" eaLnBrk="1" hangingPunct="1"/>
            <a:endParaRPr lang="en-US" altLang="en-US" sz="500" dirty="0">
              <a:solidFill>
                <a:srgbClr val="000000"/>
              </a:solidFill>
              <a:latin typeface="Century Gothic" pitchFamily="34" charset="0"/>
              <a:sym typeface="Open Sans" charset="0"/>
            </a:endParaRPr>
          </a:p>
          <a:p>
            <a:pPr algn="ctr" eaLnBrk="1" hangingPunct="1"/>
            <a:r>
              <a:rPr lang="en-US" altLang="en-US" dirty="0">
                <a:solidFill>
                  <a:srgbClr val="000000"/>
                </a:solidFill>
                <a:latin typeface="Century Gothic" pitchFamily="34" charset="0"/>
                <a:sym typeface="Open Sans" charset="0"/>
              </a:rPr>
              <a:t>The Defender Series™ OPV accommodates a broad range of flow rates from 25 gpm to 370 gpm(95 lpm to 1,400 lpm).</a:t>
            </a:r>
          </a:p>
        </p:txBody>
      </p:sp>
      <p:sp>
        <p:nvSpPr>
          <p:cNvPr id="10243" name="Shape 782"/>
          <p:cNvSpPr>
            <a:spLocks noChangeArrowheads="1"/>
          </p:cNvSpPr>
          <p:nvPr/>
        </p:nvSpPr>
        <p:spPr bwMode="auto">
          <a:xfrm>
            <a:off x="15278103" y="11068152"/>
            <a:ext cx="3293533" cy="251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algn="ctr" eaLnBrk="1" hangingPunct="1"/>
            <a:r>
              <a:rPr lang="en-US" altLang="en-US" b="1" dirty="0">
                <a:solidFill>
                  <a:srgbClr val="000000"/>
                </a:solidFill>
                <a:latin typeface="Century Gothic" pitchFamily="34" charset="0"/>
                <a:sym typeface="Raleway" pitchFamily="-65" charset="0"/>
              </a:rPr>
              <a:t>HIGH FLOW OPERATION</a:t>
            </a:r>
          </a:p>
          <a:p>
            <a:pPr algn="ctr" eaLnBrk="1" hangingPunct="1"/>
            <a:endParaRPr lang="en-US" altLang="en-US" sz="500" dirty="0">
              <a:solidFill>
                <a:srgbClr val="000000"/>
              </a:solidFill>
              <a:latin typeface="Century Gothic" pitchFamily="34" charset="0"/>
              <a:sym typeface="Open Sans" charset="0"/>
            </a:endParaRPr>
          </a:p>
          <a:p>
            <a:pPr algn="ctr" eaLnBrk="1" hangingPunct="1"/>
            <a:r>
              <a:rPr lang="en-US" altLang="en-US" dirty="0">
                <a:solidFill>
                  <a:srgbClr val="000000"/>
                </a:solidFill>
                <a:latin typeface="Century Gothic" pitchFamily="34" charset="0"/>
                <a:sym typeface="Open Sans" charset="0"/>
              </a:rPr>
              <a:t>In high flow applications, the actuator system will hold the flapper in place, only releasing it into the flow of fuel once the float has risen to generate positive shutoff.</a:t>
            </a:r>
          </a:p>
        </p:txBody>
      </p:sp>
      <p:sp>
        <p:nvSpPr>
          <p:cNvPr id="10244" name="Shape 782"/>
          <p:cNvSpPr>
            <a:spLocks noChangeArrowheads="1"/>
          </p:cNvSpPr>
          <p:nvPr/>
        </p:nvSpPr>
        <p:spPr bwMode="auto">
          <a:xfrm>
            <a:off x="19473333" y="11222955"/>
            <a:ext cx="3509435" cy="193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algn="ctr" eaLnBrk="1" hangingPunct="1"/>
            <a:r>
              <a:rPr lang="en-US" altLang="en-US" b="1" dirty="0">
                <a:solidFill>
                  <a:srgbClr val="000000"/>
                </a:solidFill>
                <a:latin typeface="Century Gothic" pitchFamily="34" charset="0"/>
                <a:sym typeface="Raleway" pitchFamily="-65" charset="0"/>
              </a:rPr>
              <a:t>LOW FLOW OPERATION</a:t>
            </a:r>
          </a:p>
          <a:p>
            <a:pPr algn="ctr" eaLnBrk="1" hangingPunct="1"/>
            <a:endParaRPr lang="en-US" altLang="en-US" sz="500" dirty="0">
              <a:solidFill>
                <a:srgbClr val="000000"/>
              </a:solidFill>
              <a:latin typeface="Century Gothic" pitchFamily="34" charset="0"/>
              <a:sym typeface="Open Sans" charset="0"/>
            </a:endParaRPr>
          </a:p>
          <a:p>
            <a:pPr algn="ctr" eaLnBrk="1" hangingPunct="1"/>
            <a:r>
              <a:rPr lang="en-US" altLang="en-US" dirty="0">
                <a:solidFill>
                  <a:srgbClr val="000000"/>
                </a:solidFill>
                <a:latin typeface="Century Gothic" pitchFamily="34" charset="0"/>
                <a:sym typeface="Open Sans" charset="0"/>
              </a:rPr>
              <a:t>In low flow applications, the actuator system will assist by kicking the flapper out into the flow of fuel to generate positive shutoff.</a:t>
            </a:r>
          </a:p>
        </p:txBody>
      </p:sp>
      <p:pic>
        <p:nvPicPr>
          <p:cNvPr id="2" name="Picture 1" descr="Defender OPV Flapper Open 09-1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3801" y="2840570"/>
            <a:ext cx="3856568" cy="3852333"/>
          </a:xfrm>
          <a:prstGeom prst="rect">
            <a:avLst/>
          </a:prstGeom>
          <a:effectLst>
            <a:outerShdw blurRad="63500" sx="102000" sy="102000" algn="ctr" rotWithShape="0">
              <a:prstClr val="black">
                <a:alpha val="40000"/>
              </a:prstClr>
            </a:outerShdw>
          </a:effectLst>
        </p:spPr>
      </p:pic>
      <p:pic>
        <p:nvPicPr>
          <p:cNvPr id="3" name="Picture 2" descr="Defender OPV Flapper Closed 09-14.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3802" y="6972301"/>
            <a:ext cx="3822701" cy="3822699"/>
          </a:xfrm>
          <a:prstGeom prst="rect">
            <a:avLst/>
          </a:prstGeom>
          <a:effectLst>
            <a:outerShdw blurRad="63500" sx="102000" sy="102000" algn="ctr" rotWithShape="0">
              <a:prstClr val="black">
                <a:alpha val="40000"/>
              </a:prstClr>
            </a:outerShdw>
          </a:effectLst>
        </p:spPr>
      </p:pic>
      <p:sp>
        <p:nvSpPr>
          <p:cNvPr id="15" name="Shape 782"/>
          <p:cNvSpPr>
            <a:spLocks noChangeArrowheads="1"/>
          </p:cNvSpPr>
          <p:nvPr/>
        </p:nvSpPr>
        <p:spPr bwMode="auto">
          <a:xfrm>
            <a:off x="7217835" y="6007101"/>
            <a:ext cx="1976965" cy="46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p>
            <a:pPr algn="ctr">
              <a:defRPr/>
            </a:pPr>
            <a:r>
              <a:rPr lang="en-US" sz="1900" b="1" dirty="0">
                <a:solidFill>
                  <a:schemeClr val="bg1"/>
                </a:solidFill>
                <a:latin typeface="Century Gothic"/>
                <a:ea typeface="ＭＳ Ｐゴシック" charset="0"/>
                <a:cs typeface="Century Gothic"/>
                <a:sym typeface="Raleway" charset="0"/>
              </a:rPr>
              <a:t>OPEN</a:t>
            </a:r>
          </a:p>
          <a:p>
            <a:pPr algn="ctr">
              <a:defRPr/>
            </a:pPr>
            <a:endParaRPr lang="en-US" sz="500" dirty="0">
              <a:solidFill>
                <a:schemeClr val="tx1">
                  <a:lumMod val="50000"/>
                  <a:lumOff val="50000"/>
                </a:schemeClr>
              </a:solidFill>
              <a:latin typeface="Century Gothic"/>
              <a:ea typeface="ＭＳ Ｐゴシック" charset="0"/>
              <a:cs typeface="Century Gothic"/>
              <a:sym typeface="Open Sans" charset="0"/>
            </a:endParaRPr>
          </a:p>
        </p:txBody>
      </p:sp>
      <p:sp>
        <p:nvSpPr>
          <p:cNvPr id="16" name="Shape 782"/>
          <p:cNvSpPr>
            <a:spLocks noChangeArrowheads="1"/>
          </p:cNvSpPr>
          <p:nvPr/>
        </p:nvSpPr>
        <p:spPr bwMode="auto">
          <a:xfrm>
            <a:off x="7213601" y="10062635"/>
            <a:ext cx="1976968"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p>
            <a:pPr algn="ctr">
              <a:defRPr/>
            </a:pPr>
            <a:r>
              <a:rPr lang="en-US" sz="1900" b="1" dirty="0">
                <a:solidFill>
                  <a:schemeClr val="bg1"/>
                </a:solidFill>
                <a:latin typeface="Century Gothic"/>
                <a:ea typeface="ＭＳ Ｐゴシック" charset="0"/>
                <a:cs typeface="Century Gothic"/>
                <a:sym typeface="Raleway" charset="0"/>
              </a:rPr>
              <a:t>CLOSED</a:t>
            </a:r>
          </a:p>
          <a:p>
            <a:pPr algn="ctr">
              <a:defRPr/>
            </a:pPr>
            <a:endParaRPr lang="en-US" sz="500" dirty="0">
              <a:solidFill>
                <a:schemeClr val="tx1">
                  <a:lumMod val="50000"/>
                  <a:lumOff val="50000"/>
                </a:schemeClr>
              </a:solidFill>
              <a:latin typeface="Century Gothic"/>
              <a:ea typeface="ＭＳ Ｐゴシック" charset="0"/>
              <a:cs typeface="Century Gothic"/>
              <a:sym typeface="Open Sans" charset="0"/>
            </a:endParaRPr>
          </a:p>
        </p:txBody>
      </p:sp>
      <p:pic>
        <p:nvPicPr>
          <p:cNvPr id="10249" name="Picture 4" descr="Defender OPV Flapper Fill Cut 09-14.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346200" y="0"/>
            <a:ext cx="44196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3" descr="High or Low Flow Icon.png"/>
          <p:cNvPicPr>
            <a:picLocks noChangeAspect="1"/>
          </p:cNvPicPr>
          <p:nvPr/>
        </p:nvPicPr>
        <p:blipFill>
          <a:blip r:embed="rId6">
            <a:grayscl/>
            <a:biLevel thresh="50000"/>
            <a:extLst>
              <a:ext uri="{28A0092B-C50C-407E-A947-70E740481C1C}">
                <a14:useLocalDpi xmlns:a14="http://schemas.microsoft.com/office/drawing/2010/main"/>
              </a:ext>
            </a:extLst>
          </a:blip>
          <a:srcRect/>
          <a:stretch>
            <a:fillRect/>
          </a:stretch>
        </p:blipFill>
        <p:spPr bwMode="auto">
          <a:xfrm>
            <a:off x="11688236" y="8818036"/>
            <a:ext cx="2103965" cy="210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4" descr="Low Flow Icon.png"/>
          <p:cNvPicPr>
            <a:picLocks noChangeAspect="1"/>
          </p:cNvPicPr>
          <p:nvPr/>
        </p:nvPicPr>
        <p:blipFill>
          <a:blip r:embed="rId7">
            <a:grayscl/>
            <a:biLevel thresh="50000"/>
            <a:extLst>
              <a:ext uri="{28A0092B-C50C-407E-A947-70E740481C1C}">
                <a14:useLocalDpi xmlns:a14="http://schemas.microsoft.com/office/drawing/2010/main"/>
              </a:ext>
            </a:extLst>
          </a:blip>
          <a:srcRect/>
          <a:stretch>
            <a:fillRect/>
          </a:stretch>
        </p:blipFill>
        <p:spPr bwMode="auto">
          <a:xfrm>
            <a:off x="20167601" y="8818035"/>
            <a:ext cx="2108200" cy="211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5" descr="High Flow Icon.png"/>
          <p:cNvPicPr>
            <a:picLocks noChangeAspect="1"/>
          </p:cNvPicPr>
          <p:nvPr/>
        </p:nvPicPr>
        <p:blipFill>
          <a:blip r:embed="rId8">
            <a:grayscl/>
            <a:biLevel thresh="50000"/>
            <a:extLst>
              <a:ext uri="{28A0092B-C50C-407E-A947-70E740481C1C}">
                <a14:useLocalDpi xmlns:a14="http://schemas.microsoft.com/office/drawing/2010/main"/>
              </a:ext>
            </a:extLst>
          </a:blip>
          <a:srcRect/>
          <a:stretch>
            <a:fillRect/>
          </a:stretch>
        </p:blipFill>
        <p:spPr bwMode="auto">
          <a:xfrm>
            <a:off x="15875002" y="8843436"/>
            <a:ext cx="2095501" cy="209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2321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hape 782"/>
          <p:cNvSpPr>
            <a:spLocks noChangeArrowheads="1"/>
          </p:cNvSpPr>
          <p:nvPr/>
        </p:nvSpPr>
        <p:spPr bwMode="auto">
          <a:xfrm>
            <a:off x="1714501" y="3084508"/>
            <a:ext cx="9389535" cy="391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eaLnBrk="1" hangingPunct="1"/>
            <a:r>
              <a:rPr lang="en-US" altLang="en-US" sz="4800" b="1" dirty="0">
                <a:solidFill>
                  <a:srgbClr val="FFFFFF"/>
                </a:solidFill>
                <a:latin typeface="Century Gothic" pitchFamily="34" charset="0"/>
                <a:sym typeface="Raleway" pitchFamily="-65" charset="0"/>
              </a:rPr>
              <a:t>SIMPLE INSTALLATION</a:t>
            </a:r>
          </a:p>
          <a:p>
            <a:pPr marL="457200" indent="-457200" eaLnBrk="1" hangingPunct="1">
              <a:buFont typeface="Arial" panose="020B0604020202020204" pitchFamily="34" charset="0"/>
              <a:buChar char="•"/>
            </a:pPr>
            <a:r>
              <a:rPr lang="en-US" altLang="en-US" sz="4000" dirty="0">
                <a:solidFill>
                  <a:srgbClr val="FFFFFF"/>
                </a:solidFill>
                <a:latin typeface="Century Gothic" pitchFamily="34" charset="0"/>
                <a:sym typeface="Open Sans" charset="0"/>
              </a:rPr>
              <a:t>No flaring, riveting or epoxying drop tubes on site. </a:t>
            </a:r>
          </a:p>
          <a:p>
            <a:pPr marL="457200" indent="-457200" eaLnBrk="1" hangingPunct="1">
              <a:buFont typeface="Arial" panose="020B0604020202020204" pitchFamily="34" charset="0"/>
              <a:buChar char="•"/>
            </a:pPr>
            <a:r>
              <a:rPr lang="en-US" altLang="en-US" sz="4000" dirty="0">
                <a:solidFill>
                  <a:srgbClr val="FFFFFF"/>
                </a:solidFill>
                <a:latin typeface="Century Gothic" pitchFamily="34" charset="0"/>
                <a:sym typeface="Open Sans" charset="0"/>
              </a:rPr>
              <a:t>Thread on upper adapter</a:t>
            </a:r>
          </a:p>
          <a:p>
            <a:pPr marL="457200" indent="-457200" eaLnBrk="1" hangingPunct="1">
              <a:buFont typeface="Arial" panose="020B0604020202020204" pitchFamily="34" charset="0"/>
              <a:buChar char="•"/>
            </a:pPr>
            <a:r>
              <a:rPr lang="en-US" altLang="en-US" sz="4000" dirty="0">
                <a:solidFill>
                  <a:srgbClr val="FFFFFF"/>
                </a:solidFill>
                <a:latin typeface="Century Gothic" pitchFamily="34" charset="0"/>
                <a:sym typeface="Open Sans" charset="0"/>
              </a:rPr>
              <a:t>Dual roll-crimp grooves</a:t>
            </a:r>
          </a:p>
          <a:p>
            <a:pPr marL="457200" indent="-457200" eaLnBrk="1" hangingPunct="1">
              <a:buFont typeface="Arial" panose="020B0604020202020204" pitchFamily="34" charset="0"/>
              <a:buChar char="•"/>
            </a:pPr>
            <a:r>
              <a:rPr lang="en-US" altLang="en-US" sz="4000" dirty="0">
                <a:solidFill>
                  <a:srgbClr val="FFFFFF"/>
                </a:solidFill>
                <a:latin typeface="Century Gothic" pitchFamily="34" charset="0"/>
                <a:sym typeface="Open Sans" charset="0"/>
              </a:rPr>
              <a:t>Compatible with coaxial….</a:t>
            </a:r>
          </a:p>
        </p:txBody>
      </p:sp>
      <p:sp>
        <p:nvSpPr>
          <p:cNvPr id="7170" name="Shape 782"/>
          <p:cNvSpPr>
            <a:spLocks noChangeArrowheads="1"/>
          </p:cNvSpPr>
          <p:nvPr/>
        </p:nvSpPr>
        <p:spPr bwMode="auto">
          <a:xfrm>
            <a:off x="1714501" y="11222955"/>
            <a:ext cx="3810000" cy="193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algn="ctr" eaLnBrk="1" hangingPunct="1"/>
            <a:r>
              <a:rPr lang="en-US" altLang="en-US" b="1" dirty="0">
                <a:solidFill>
                  <a:srgbClr val="000000"/>
                </a:solidFill>
                <a:latin typeface="Century Gothic" pitchFamily="34" charset="0"/>
                <a:sym typeface="Raleway" pitchFamily="-65" charset="0"/>
              </a:rPr>
              <a:t>TOP ADAPTER </a:t>
            </a:r>
          </a:p>
          <a:p>
            <a:pPr algn="ctr" eaLnBrk="1" hangingPunct="1"/>
            <a:endParaRPr lang="en-US" altLang="en-US" sz="500" dirty="0">
              <a:solidFill>
                <a:srgbClr val="000000"/>
              </a:solidFill>
              <a:latin typeface="Century Gothic" pitchFamily="34" charset="0"/>
              <a:sym typeface="Open Sans" charset="0"/>
            </a:endParaRPr>
          </a:p>
          <a:p>
            <a:pPr algn="ctr" eaLnBrk="1" hangingPunct="1"/>
            <a:r>
              <a:rPr lang="en-US" altLang="en-US" dirty="0">
                <a:solidFill>
                  <a:srgbClr val="000000"/>
                </a:solidFill>
                <a:latin typeface="Century Gothic" pitchFamily="34" charset="0"/>
                <a:sym typeface="Open Sans" charset="0"/>
              </a:rPr>
              <a:t>A special, double O-ring top adapter is used to attach the drop tube for easy installation without any drilling, riveting, epoxy or flaring tools.</a:t>
            </a:r>
          </a:p>
        </p:txBody>
      </p:sp>
      <p:sp>
        <p:nvSpPr>
          <p:cNvPr id="7171" name="Shape 782"/>
          <p:cNvSpPr>
            <a:spLocks noChangeArrowheads="1"/>
          </p:cNvSpPr>
          <p:nvPr/>
        </p:nvSpPr>
        <p:spPr bwMode="auto">
          <a:xfrm>
            <a:off x="6159502" y="11229448"/>
            <a:ext cx="3500965" cy="164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algn="ctr" eaLnBrk="1" hangingPunct="1"/>
            <a:r>
              <a:rPr lang="en-US" altLang="en-US" b="1" dirty="0">
                <a:solidFill>
                  <a:srgbClr val="000000"/>
                </a:solidFill>
                <a:latin typeface="Century Gothic" pitchFamily="34" charset="0"/>
                <a:sym typeface="Raleway" pitchFamily="-65" charset="0"/>
              </a:rPr>
              <a:t>IN-LINE ASSEMBLY</a:t>
            </a:r>
          </a:p>
          <a:p>
            <a:pPr algn="ctr" eaLnBrk="1" hangingPunct="1"/>
            <a:endParaRPr lang="en-US" altLang="en-US" sz="500" dirty="0">
              <a:solidFill>
                <a:srgbClr val="000000"/>
              </a:solidFill>
              <a:latin typeface="Century Gothic" pitchFamily="34" charset="0"/>
              <a:sym typeface="Open Sans" charset="0"/>
            </a:endParaRPr>
          </a:p>
          <a:p>
            <a:pPr algn="ctr" eaLnBrk="1" hangingPunct="1"/>
            <a:r>
              <a:rPr lang="en-US" altLang="en-US" dirty="0">
                <a:solidFill>
                  <a:srgbClr val="000000"/>
                </a:solidFill>
                <a:latin typeface="Century Gothic" pitchFamily="34" charset="0"/>
                <a:sym typeface="Open Sans" charset="0"/>
              </a:rPr>
              <a:t>A perfectly in-line assembly installs smoothly into the riser and can be easily removed for maintenance.</a:t>
            </a:r>
          </a:p>
        </p:txBody>
      </p:sp>
      <p:sp>
        <p:nvSpPr>
          <p:cNvPr id="7172" name="Shape 782"/>
          <p:cNvSpPr>
            <a:spLocks noChangeArrowheads="1"/>
          </p:cNvSpPr>
          <p:nvPr/>
        </p:nvSpPr>
        <p:spPr bwMode="auto">
          <a:xfrm>
            <a:off x="10058401" y="11222955"/>
            <a:ext cx="4191000" cy="193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algn="ctr" eaLnBrk="1" hangingPunct="1"/>
            <a:r>
              <a:rPr lang="en-US" altLang="en-US" b="1" dirty="0">
                <a:solidFill>
                  <a:srgbClr val="000000"/>
                </a:solidFill>
                <a:latin typeface="Century Gothic" pitchFamily="34" charset="0"/>
                <a:sym typeface="Raleway" pitchFamily="-65" charset="0"/>
              </a:rPr>
              <a:t>EASY REPLACEMENT</a:t>
            </a:r>
          </a:p>
          <a:p>
            <a:pPr algn="ctr" eaLnBrk="1" hangingPunct="1"/>
            <a:endParaRPr lang="en-US" altLang="en-US" sz="500" dirty="0">
              <a:solidFill>
                <a:srgbClr val="000000"/>
              </a:solidFill>
              <a:latin typeface="Century Gothic" pitchFamily="34" charset="0"/>
              <a:sym typeface="Open Sans" charset="0"/>
            </a:endParaRPr>
          </a:p>
          <a:p>
            <a:pPr algn="ctr" eaLnBrk="1" hangingPunct="1"/>
            <a:r>
              <a:rPr lang="en-US" altLang="en-US" dirty="0">
                <a:solidFill>
                  <a:srgbClr val="000000"/>
                </a:solidFill>
                <a:latin typeface="Century Gothic" pitchFamily="34" charset="0"/>
                <a:sym typeface="Open Sans" charset="0"/>
              </a:rPr>
              <a:t>With threaded top and bottom drop tube installation, damaged drop tubes can easily be replaced without having to purchase an entirely new assembly.</a:t>
            </a:r>
          </a:p>
        </p:txBody>
      </p:sp>
      <p:pic>
        <p:nvPicPr>
          <p:cNvPr id="7173" name="Picture 2" descr="Defender OPV Top Adapter Insert 09-14.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5231085">
            <a:off x="11686119" y="2554818"/>
            <a:ext cx="5257800" cy="5245101"/>
          </a:xfrm>
          <a:prstGeom prst="rect">
            <a:avLst/>
          </a:prstGeom>
          <a:noFill/>
          <a:ln>
            <a:noFill/>
          </a:ln>
          <a:effectLst>
            <a:outerShdw blurRad="374650" sx="103999" sy="103999" algn="ctr" rotWithShape="0">
              <a:srgbClr val="808080">
                <a:alpha val="3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 descr="Defender OPV Top Adapter Install 09-14.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16200000" flipV="1">
            <a:off x="15350067" y="4085168"/>
            <a:ext cx="11315701" cy="675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 descr="Top Adapter Icon.png"/>
          <p:cNvPicPr>
            <a:picLocks noChangeAspect="1"/>
          </p:cNvPicPr>
          <p:nvPr/>
        </p:nvPicPr>
        <p:blipFill>
          <a:blip r:embed="rId5">
            <a:grayscl/>
            <a:biLevel thresh="50000"/>
            <a:extLst>
              <a:ext uri="{28A0092B-C50C-407E-A947-70E740481C1C}">
                <a14:useLocalDpi xmlns:a14="http://schemas.microsoft.com/office/drawing/2010/main"/>
              </a:ext>
            </a:extLst>
          </a:blip>
          <a:srcRect/>
          <a:stretch>
            <a:fillRect/>
          </a:stretch>
        </p:blipFill>
        <p:spPr bwMode="auto">
          <a:xfrm>
            <a:off x="2569636" y="8818036"/>
            <a:ext cx="2103965" cy="210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5" descr="Replacement Icon.png"/>
          <p:cNvPicPr>
            <a:picLocks noChangeAspect="1"/>
          </p:cNvPicPr>
          <p:nvPr/>
        </p:nvPicPr>
        <p:blipFill>
          <a:blip r:embed="rId6">
            <a:grayscl/>
            <a:biLevel thresh="50000"/>
            <a:extLst>
              <a:ext uri="{28A0092B-C50C-407E-A947-70E740481C1C}">
                <a14:useLocalDpi xmlns:a14="http://schemas.microsoft.com/office/drawing/2010/main"/>
              </a:ext>
            </a:extLst>
          </a:blip>
          <a:srcRect/>
          <a:stretch>
            <a:fillRect/>
          </a:stretch>
        </p:blipFill>
        <p:spPr bwMode="auto">
          <a:xfrm>
            <a:off x="11104036" y="8818036"/>
            <a:ext cx="2103965" cy="210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6" descr="In-Line Icon.png"/>
          <p:cNvPicPr>
            <a:picLocks noChangeAspect="1"/>
          </p:cNvPicPr>
          <p:nvPr/>
        </p:nvPicPr>
        <p:blipFill>
          <a:blip r:embed="rId7">
            <a:grayscl/>
            <a:biLevel thresh="50000"/>
            <a:extLst>
              <a:ext uri="{28A0092B-C50C-407E-A947-70E740481C1C}">
                <a14:useLocalDpi xmlns:a14="http://schemas.microsoft.com/office/drawing/2010/main"/>
              </a:ext>
            </a:extLst>
          </a:blip>
          <a:srcRect/>
          <a:stretch>
            <a:fillRect/>
          </a:stretch>
        </p:blipFill>
        <p:spPr bwMode="auto">
          <a:xfrm>
            <a:off x="6853768" y="8818036"/>
            <a:ext cx="2099733" cy="210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Screen Shot 2014-11-21 at 10.38.06 AM.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0338667" y="9125144"/>
            <a:ext cx="2899832" cy="409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Screen Shot 2014-11-21 at 10.38.06 AM.png"/>
          <p:cNvPicPr>
            <a:picLocks noChangeAspect="1"/>
          </p:cNvPicPr>
          <p:nvPr/>
        </p:nvPicPr>
        <p:blipFill rotWithShape="1">
          <a:blip r:embed="rId9">
            <a:extLst>
              <a:ext uri="{28A0092B-C50C-407E-A947-70E740481C1C}">
                <a14:useLocalDpi xmlns:a14="http://schemas.microsoft.com/office/drawing/2010/main"/>
              </a:ext>
            </a:extLst>
          </a:blip>
          <a:srcRect l="2988" b="-961"/>
          <a:stretch/>
        </p:blipFill>
        <p:spPr bwMode="auto">
          <a:xfrm rot="-619761">
            <a:off x="22367493" y="8883780"/>
            <a:ext cx="1942531" cy="114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24032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custDataLst>
              <p:tags r:id="rId1"/>
            </p:custDataLst>
          </p:nvPr>
        </p:nvSpPr>
        <p:spPr>
          <a:xfrm>
            <a:off x="17475200" y="12712703"/>
            <a:ext cx="5689600" cy="732365"/>
          </a:xfrm>
        </p:spPr>
        <p:txBody>
          <a:bodyPr/>
          <a:lstStyle/>
          <a:p>
            <a:pPr algn="r"/>
            <a:fld id="{282DEB02-0C77-47C1-A855-B70F012B3026}" type="slidenum">
              <a:rPr lang="en-US" smtClean="0"/>
              <a:pPr algn="r"/>
              <a:t>6</a:t>
            </a:fld>
            <a:endParaRPr lang="en-US" dirty="0"/>
          </a:p>
        </p:txBody>
      </p:sp>
      <p:sp>
        <p:nvSpPr>
          <p:cNvPr id="10" name="Title 2"/>
          <p:cNvSpPr>
            <a:spLocks noGrp="1"/>
          </p:cNvSpPr>
          <p:nvPr>
            <p:ph type="title"/>
          </p:nvPr>
        </p:nvSpPr>
        <p:spPr>
          <a:xfrm>
            <a:off x="1023835" y="1977962"/>
            <a:ext cx="21945600" cy="1484119"/>
          </a:xfrm>
        </p:spPr>
        <p:txBody>
          <a:bodyPr/>
          <a:lstStyle/>
          <a:p>
            <a:r>
              <a:rPr lang="en-US" sz="8000" dirty="0"/>
              <a:t>Installation Options</a:t>
            </a:r>
          </a:p>
        </p:txBody>
      </p:sp>
      <p:sp>
        <p:nvSpPr>
          <p:cNvPr id="8" name="Content Placeholder 2"/>
          <p:cNvSpPr txBox="1">
            <a:spLocks/>
          </p:cNvSpPr>
          <p:nvPr>
            <p:custDataLst>
              <p:tags r:id="rId2"/>
            </p:custDataLst>
          </p:nvPr>
        </p:nvSpPr>
        <p:spPr>
          <a:xfrm>
            <a:off x="1674998" y="3244988"/>
            <a:ext cx="21081093" cy="9051925"/>
          </a:xfrm>
          <a:prstGeom prst="rect">
            <a:avLst/>
          </a:prstGeom>
        </p:spPr>
        <p:txBody>
          <a:bodyPr lIns="243834" tIns="121917" rIns="243834" bIns="121917">
            <a:normAutofit/>
          </a:bodyPr>
          <a:lstStyle>
            <a:lvl1pPr marL="635000" indent="-635000" algn="l" defTabSz="825500" rtl="0" eaLnBrk="0" fontAlgn="base" hangingPunct="0">
              <a:spcBef>
                <a:spcPts val="5900"/>
              </a:spcBef>
              <a:spcAft>
                <a:spcPct val="0"/>
              </a:spcAft>
              <a:buSzPct val="75000"/>
              <a:buChar char="•"/>
              <a:defRPr sz="5200">
                <a:solidFill>
                  <a:schemeClr val="tx1"/>
                </a:solidFill>
                <a:latin typeface="+mn-lt"/>
                <a:ea typeface="MS PGothic" pitchFamily="34" charset="-128"/>
                <a:cs typeface="+mn-cs"/>
                <a:sym typeface="Helvetica Light" charset="0"/>
              </a:defRPr>
            </a:lvl1pPr>
            <a:lvl2pPr marL="1270000" indent="-635000" algn="l" defTabSz="825500" rtl="0" eaLnBrk="0" fontAlgn="base" hangingPunct="0">
              <a:spcBef>
                <a:spcPts val="5900"/>
              </a:spcBef>
              <a:spcAft>
                <a:spcPct val="0"/>
              </a:spcAft>
              <a:buSzPct val="75000"/>
              <a:buChar char="•"/>
              <a:defRPr sz="5200">
                <a:solidFill>
                  <a:schemeClr val="tx1"/>
                </a:solidFill>
                <a:latin typeface="+mn-lt"/>
                <a:ea typeface="+mn-ea"/>
                <a:cs typeface="+mn-cs"/>
                <a:sym typeface="Helvetica Light" charset="0"/>
              </a:defRPr>
            </a:lvl2pPr>
            <a:lvl3pPr marL="1905000" indent="-635000" algn="l" defTabSz="825500" rtl="0" eaLnBrk="0" fontAlgn="base" hangingPunct="0">
              <a:spcBef>
                <a:spcPts val="5900"/>
              </a:spcBef>
              <a:spcAft>
                <a:spcPct val="0"/>
              </a:spcAft>
              <a:buSzPct val="75000"/>
              <a:buChar char="•"/>
              <a:defRPr sz="5200">
                <a:solidFill>
                  <a:schemeClr val="tx1"/>
                </a:solidFill>
                <a:latin typeface="+mn-lt"/>
                <a:ea typeface="+mn-ea"/>
                <a:cs typeface="+mn-cs"/>
                <a:sym typeface="Helvetica Light" charset="0"/>
              </a:defRPr>
            </a:lvl3pPr>
            <a:lvl4pPr marL="2540000" indent="-635000" algn="l" defTabSz="825500" rtl="0" eaLnBrk="0" fontAlgn="base" hangingPunct="0">
              <a:spcBef>
                <a:spcPts val="5900"/>
              </a:spcBef>
              <a:spcAft>
                <a:spcPct val="0"/>
              </a:spcAft>
              <a:buSzPct val="75000"/>
              <a:buChar char="•"/>
              <a:defRPr sz="5200">
                <a:solidFill>
                  <a:schemeClr val="tx1"/>
                </a:solidFill>
                <a:latin typeface="+mn-lt"/>
                <a:ea typeface="+mn-ea"/>
                <a:cs typeface="+mn-cs"/>
                <a:sym typeface="Helvetica Light" charset="0"/>
              </a:defRPr>
            </a:lvl4pPr>
            <a:lvl5pPr marL="3175000" indent="-635000" algn="l" defTabSz="825500" rtl="0" eaLnBrk="0" fontAlgn="base" hangingPunct="0">
              <a:spcBef>
                <a:spcPts val="5900"/>
              </a:spcBef>
              <a:spcAft>
                <a:spcPct val="0"/>
              </a:spcAft>
              <a:buSzPct val="75000"/>
              <a:buChar char="•"/>
              <a:defRPr sz="5200">
                <a:solidFill>
                  <a:schemeClr val="tx1"/>
                </a:solidFill>
                <a:latin typeface="+mn-lt"/>
                <a:ea typeface="+mn-ea"/>
                <a:cs typeface="+mn-cs"/>
                <a:sym typeface="Helvetica Light" charset="0"/>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a:lstStyle>
          <a:p>
            <a:pPr marL="0" indent="0">
              <a:buNone/>
            </a:pPr>
            <a:r>
              <a:rPr lang="en-US" dirty="0"/>
              <a:t>The Defender Series™ OPV can be installed in three different arrangements:</a:t>
            </a:r>
          </a:p>
          <a:p>
            <a:pPr lvl="1">
              <a:spcBef>
                <a:spcPts val="1800"/>
              </a:spcBef>
            </a:pPr>
            <a:r>
              <a:rPr lang="en-US" sz="4400" dirty="0">
                <a:ea typeface="MS PGothic" pitchFamily="34" charset="-128"/>
              </a:rPr>
              <a:t>Beneath fill adapter</a:t>
            </a:r>
          </a:p>
          <a:p>
            <a:pPr lvl="1">
              <a:spcBef>
                <a:spcPts val="1800"/>
              </a:spcBef>
            </a:pPr>
            <a:r>
              <a:rPr lang="en-US" sz="4400" dirty="0">
                <a:ea typeface="MS PGothic" pitchFamily="34" charset="-128"/>
              </a:rPr>
              <a:t>Beneath spill container</a:t>
            </a:r>
          </a:p>
          <a:p>
            <a:pPr lvl="1">
              <a:spcBef>
                <a:spcPts val="1800"/>
              </a:spcBef>
            </a:pPr>
            <a:r>
              <a:rPr lang="en-US" sz="4400" dirty="0">
                <a:ea typeface="MS PGothic" pitchFamily="34" charset="-128"/>
              </a:rPr>
              <a:t>Inside spill container</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580" y="6970716"/>
            <a:ext cx="16802108" cy="647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7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247909" y="3532746"/>
            <a:ext cx="8979394" cy="9600723"/>
          </a:xfrm>
          <a:prstGeom prst="rect">
            <a:avLst/>
          </a:prstGeom>
        </p:spPr>
      </p:pic>
      <p:sp>
        <p:nvSpPr>
          <p:cNvPr id="10" name="Title 2"/>
          <p:cNvSpPr txBox="1">
            <a:spLocks/>
          </p:cNvSpPr>
          <p:nvPr/>
        </p:nvSpPr>
        <p:spPr>
          <a:xfrm>
            <a:off x="1023835" y="1829175"/>
            <a:ext cx="21945600" cy="1484119"/>
          </a:xfrm>
          <a:prstGeom prst="rect">
            <a:avLst/>
          </a:prstGeom>
        </p:spPr>
        <p:txBody>
          <a:bodyPr/>
          <a:lstStyle>
            <a:lvl1pPr algn="ctr" defTabSz="825500" rtl="0" eaLnBrk="0" fontAlgn="base" hangingPunct="0">
              <a:spcBef>
                <a:spcPct val="0"/>
              </a:spcBef>
              <a:spcAft>
                <a:spcPct val="0"/>
              </a:spcAft>
              <a:defRPr sz="11200">
                <a:solidFill>
                  <a:schemeClr val="tx2"/>
                </a:solidFill>
                <a:latin typeface="+mn-lt"/>
                <a:ea typeface="MS PGothic" pitchFamily="34" charset="-128"/>
                <a:cs typeface="+mn-cs"/>
                <a:sym typeface="Helvetica Light" charset="0"/>
              </a:defRPr>
            </a:lvl1pPr>
            <a:lvl2pPr algn="ctr" defTabSz="825500" rtl="0" eaLnBrk="0" fontAlgn="base" hangingPunct="0">
              <a:spcBef>
                <a:spcPct val="0"/>
              </a:spcBef>
              <a:spcAft>
                <a:spcPct val="0"/>
              </a:spcAft>
              <a:defRPr sz="11200">
                <a:solidFill>
                  <a:schemeClr val="tx2"/>
                </a:solidFill>
                <a:latin typeface="+mn-lt"/>
                <a:ea typeface="MS PGothic" pitchFamily="34" charset="-128"/>
                <a:cs typeface="+mn-cs"/>
                <a:sym typeface="Helvetica Light" charset="0"/>
              </a:defRPr>
            </a:lvl2pPr>
            <a:lvl3pPr algn="ctr" defTabSz="825500" rtl="0" eaLnBrk="0" fontAlgn="base" hangingPunct="0">
              <a:spcBef>
                <a:spcPct val="0"/>
              </a:spcBef>
              <a:spcAft>
                <a:spcPct val="0"/>
              </a:spcAft>
              <a:defRPr sz="11200">
                <a:solidFill>
                  <a:schemeClr val="tx2"/>
                </a:solidFill>
                <a:latin typeface="+mn-lt"/>
                <a:ea typeface="MS PGothic" pitchFamily="34" charset="-128"/>
                <a:cs typeface="+mn-cs"/>
                <a:sym typeface="Helvetica Light" charset="0"/>
              </a:defRPr>
            </a:lvl3pPr>
            <a:lvl4pPr algn="ctr" defTabSz="825500" rtl="0" eaLnBrk="0" fontAlgn="base" hangingPunct="0">
              <a:spcBef>
                <a:spcPct val="0"/>
              </a:spcBef>
              <a:spcAft>
                <a:spcPct val="0"/>
              </a:spcAft>
              <a:defRPr sz="11200">
                <a:solidFill>
                  <a:schemeClr val="tx2"/>
                </a:solidFill>
                <a:latin typeface="+mn-lt"/>
                <a:ea typeface="MS PGothic" pitchFamily="34" charset="-128"/>
                <a:cs typeface="+mn-cs"/>
                <a:sym typeface="Helvetica Light" charset="0"/>
              </a:defRPr>
            </a:lvl4pPr>
            <a:lvl5pPr algn="ctr" defTabSz="825500" rtl="0" eaLnBrk="0" fontAlgn="base" hangingPunct="0">
              <a:spcBef>
                <a:spcPct val="0"/>
              </a:spcBef>
              <a:spcAft>
                <a:spcPct val="0"/>
              </a:spcAft>
              <a:defRPr sz="11200">
                <a:solidFill>
                  <a:schemeClr val="tx2"/>
                </a:solidFill>
                <a:latin typeface="+mn-lt"/>
                <a:ea typeface="MS PGothic" pitchFamily="34" charset="-128"/>
                <a:cs typeface="+mn-cs"/>
                <a:sym typeface="Helvetica Light" charset="0"/>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r>
              <a:rPr lang="en-US" sz="8000" kern="0" dirty="0"/>
              <a:t>Calculating 95% Level for Installation</a:t>
            </a:r>
            <a:endParaRPr lang="en-US" kern="0" dirty="0"/>
          </a:p>
        </p:txBody>
      </p:sp>
      <p:pic>
        <p:nvPicPr>
          <p:cNvPr id="5" name="Picture 4"/>
          <p:cNvPicPr>
            <a:picLocks noChangeAspect="1"/>
          </p:cNvPicPr>
          <p:nvPr/>
        </p:nvPicPr>
        <p:blipFill rotWithShape="1">
          <a:blip r:embed="rId4"/>
          <a:srcRect b="4062"/>
          <a:stretch/>
        </p:blipFill>
        <p:spPr>
          <a:xfrm>
            <a:off x="19030163" y="3544178"/>
            <a:ext cx="4382191" cy="4271486"/>
          </a:xfrm>
          <a:prstGeom prst="rect">
            <a:avLst/>
          </a:prstGeom>
        </p:spPr>
      </p:pic>
      <p:pic>
        <p:nvPicPr>
          <p:cNvPr id="8" name="Picture 7"/>
          <p:cNvPicPr>
            <a:picLocks noChangeAspect="1"/>
          </p:cNvPicPr>
          <p:nvPr/>
        </p:nvPicPr>
        <p:blipFill>
          <a:blip r:embed="rId5"/>
          <a:stretch>
            <a:fillRect/>
          </a:stretch>
        </p:blipFill>
        <p:spPr>
          <a:xfrm>
            <a:off x="1442325" y="5442962"/>
            <a:ext cx="6941128" cy="4585774"/>
          </a:xfrm>
          <a:prstGeom prst="rect">
            <a:avLst/>
          </a:prstGeom>
        </p:spPr>
      </p:pic>
      <p:pic>
        <p:nvPicPr>
          <p:cNvPr id="9" name="Picture 8"/>
          <p:cNvPicPr>
            <a:picLocks noChangeAspect="1"/>
          </p:cNvPicPr>
          <p:nvPr/>
        </p:nvPicPr>
        <p:blipFill>
          <a:blip r:embed="rId6"/>
          <a:stretch>
            <a:fillRect/>
          </a:stretch>
        </p:blipFill>
        <p:spPr>
          <a:xfrm>
            <a:off x="1442325" y="3532746"/>
            <a:ext cx="6941128" cy="965653"/>
          </a:xfrm>
          <a:prstGeom prst="rect">
            <a:avLst/>
          </a:prstGeom>
        </p:spPr>
      </p:pic>
      <p:pic>
        <p:nvPicPr>
          <p:cNvPr id="12" name="Picture 11"/>
          <p:cNvPicPr>
            <a:picLocks noChangeAspect="1"/>
          </p:cNvPicPr>
          <p:nvPr/>
        </p:nvPicPr>
        <p:blipFill>
          <a:blip r:embed="rId7"/>
          <a:stretch>
            <a:fillRect/>
          </a:stretch>
        </p:blipFill>
        <p:spPr>
          <a:xfrm>
            <a:off x="1442325" y="4616118"/>
            <a:ext cx="6941128" cy="823643"/>
          </a:xfrm>
          <a:prstGeom prst="rect">
            <a:avLst/>
          </a:prstGeom>
        </p:spPr>
      </p:pic>
      <p:sp>
        <p:nvSpPr>
          <p:cNvPr id="14" name="TextBox 13"/>
          <p:cNvSpPr txBox="1"/>
          <p:nvPr/>
        </p:nvSpPr>
        <p:spPr>
          <a:xfrm>
            <a:off x="19000558" y="8293431"/>
            <a:ext cx="3888422"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000000"/>
                </a:solidFill>
                <a:effectLst/>
                <a:uFillTx/>
                <a:latin typeface="+mn-lt"/>
                <a:ea typeface="+mn-ea"/>
                <a:cs typeface="+mn-cs"/>
                <a:sym typeface="Helvetica Light"/>
              </a:rPr>
              <a:t>Measure “A”</a:t>
            </a:r>
          </a:p>
        </p:txBody>
      </p:sp>
      <p:sp>
        <p:nvSpPr>
          <p:cNvPr id="15" name="TextBox 14"/>
          <p:cNvSpPr txBox="1"/>
          <p:nvPr/>
        </p:nvSpPr>
        <p:spPr>
          <a:xfrm>
            <a:off x="19122261" y="9252121"/>
            <a:ext cx="3888422" cy="8720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000000"/>
                </a:solidFill>
                <a:effectLst/>
                <a:uFillTx/>
                <a:latin typeface="+mn-lt"/>
                <a:ea typeface="+mn-ea"/>
                <a:cs typeface="+mn-cs"/>
                <a:sym typeface="Helvetica Light"/>
              </a:rPr>
              <a:t>Calculate “B”</a:t>
            </a:r>
          </a:p>
        </p:txBody>
      </p:sp>
      <p:cxnSp>
        <p:nvCxnSpPr>
          <p:cNvPr id="19" name="Straight Arrow Connector 18"/>
          <p:cNvCxnSpPr>
            <a:cxnSpLocks/>
          </p:cNvCxnSpPr>
          <p:nvPr/>
        </p:nvCxnSpPr>
        <p:spPr>
          <a:xfrm flipH="1" flipV="1">
            <a:off x="18050913" y="8360848"/>
            <a:ext cx="1126036" cy="4259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15" idx="1"/>
          </p:cNvCxnSpPr>
          <p:nvPr/>
        </p:nvCxnSpPr>
        <p:spPr>
          <a:xfrm flipH="1" flipV="1">
            <a:off x="17367619" y="8980362"/>
            <a:ext cx="1754642" cy="7077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418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hape 782"/>
          <p:cNvSpPr>
            <a:spLocks noChangeArrowheads="1"/>
          </p:cNvSpPr>
          <p:nvPr/>
        </p:nvSpPr>
        <p:spPr bwMode="auto">
          <a:xfrm>
            <a:off x="1714503" y="3328613"/>
            <a:ext cx="11806765" cy="342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eaLnBrk="1" hangingPunct="1"/>
            <a:r>
              <a:rPr lang="en-US" altLang="en-US" sz="4800" b="1" dirty="0">
                <a:solidFill>
                  <a:srgbClr val="FFFFFF"/>
                </a:solidFill>
                <a:latin typeface="Century Gothic" pitchFamily="34" charset="0"/>
                <a:sym typeface="Raleway" pitchFamily="-65" charset="0"/>
              </a:rPr>
              <a:t>REMOTE TESTING</a:t>
            </a:r>
          </a:p>
          <a:p>
            <a:pPr eaLnBrk="1" hangingPunct="1"/>
            <a:endParaRPr lang="en-US" altLang="en-US" sz="800" dirty="0">
              <a:solidFill>
                <a:srgbClr val="FFFFFF"/>
              </a:solidFill>
              <a:latin typeface="Century Gothic" pitchFamily="34" charset="0"/>
              <a:sym typeface="Open Sans" charset="0"/>
            </a:endParaRPr>
          </a:p>
          <a:p>
            <a:pPr marL="457200" indent="-457200" eaLnBrk="1" hangingPunct="1">
              <a:buFont typeface="Arial" panose="020B0604020202020204" pitchFamily="34" charset="0"/>
              <a:buChar char="•"/>
            </a:pPr>
            <a:r>
              <a:rPr lang="en-US" altLang="en-US" sz="4000" dirty="0">
                <a:solidFill>
                  <a:srgbClr val="FFFFFF"/>
                </a:solidFill>
                <a:latin typeface="Century Gothic" pitchFamily="34" charset="0"/>
                <a:sym typeface="Open Sans" charset="0"/>
              </a:rPr>
              <a:t>Perform primary functionality testing without valve removal</a:t>
            </a:r>
          </a:p>
          <a:p>
            <a:pPr marL="457200" indent="-457200" eaLnBrk="1" hangingPunct="1">
              <a:buFont typeface="Arial" panose="020B0604020202020204" pitchFamily="34" charset="0"/>
              <a:buChar char="•"/>
            </a:pPr>
            <a:r>
              <a:rPr lang="en-US" altLang="en-US" sz="4000" dirty="0">
                <a:solidFill>
                  <a:srgbClr val="FFFFFF"/>
                </a:solidFill>
                <a:latin typeface="Century Gothic" pitchFamily="34" charset="0"/>
                <a:sym typeface="Open Sans" charset="0"/>
              </a:rPr>
              <a:t>Testing tool actuates flapper via magnetically-coupled system</a:t>
            </a:r>
          </a:p>
        </p:txBody>
      </p:sp>
      <p:sp>
        <p:nvSpPr>
          <p:cNvPr id="11266" name="Shape 782"/>
          <p:cNvSpPr>
            <a:spLocks noChangeArrowheads="1"/>
          </p:cNvSpPr>
          <p:nvPr/>
        </p:nvSpPr>
        <p:spPr bwMode="auto">
          <a:xfrm>
            <a:off x="1003301" y="11076762"/>
            <a:ext cx="4144432" cy="222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algn="ctr" eaLnBrk="1" hangingPunct="1"/>
            <a:r>
              <a:rPr lang="en-US" altLang="en-US" b="1" dirty="0">
                <a:solidFill>
                  <a:srgbClr val="000000"/>
                </a:solidFill>
                <a:latin typeface="Century Gothic" pitchFamily="34" charset="0"/>
                <a:sym typeface="Raleway" pitchFamily="-65" charset="0"/>
              </a:rPr>
              <a:t>VISUAL TESTING </a:t>
            </a:r>
          </a:p>
          <a:p>
            <a:pPr algn="ctr" eaLnBrk="1" hangingPunct="1"/>
            <a:endParaRPr lang="en-US" altLang="en-US" sz="500" dirty="0">
              <a:solidFill>
                <a:srgbClr val="000000"/>
              </a:solidFill>
              <a:latin typeface="Century Gothic" pitchFamily="34" charset="0"/>
              <a:sym typeface="Open Sans" charset="0"/>
            </a:endParaRPr>
          </a:p>
          <a:p>
            <a:pPr algn="ctr" eaLnBrk="1" hangingPunct="1"/>
            <a:r>
              <a:rPr lang="en-US" altLang="en-US" dirty="0">
                <a:solidFill>
                  <a:srgbClr val="000000"/>
                </a:solidFill>
                <a:latin typeface="Century Gothic" pitchFamily="34" charset="0"/>
                <a:sym typeface="Open Sans" charset="0"/>
              </a:rPr>
              <a:t>The remote testing tool will actuate the flapper when inserted down the drop tube and slid by the actuator - this is confirmed visually through a window in the tool.</a:t>
            </a:r>
          </a:p>
        </p:txBody>
      </p:sp>
      <p:sp>
        <p:nvSpPr>
          <p:cNvPr id="11267" name="Shape 782"/>
          <p:cNvSpPr>
            <a:spLocks noChangeArrowheads="1"/>
          </p:cNvSpPr>
          <p:nvPr/>
        </p:nvSpPr>
        <p:spPr bwMode="auto">
          <a:xfrm>
            <a:off x="5659970" y="11222955"/>
            <a:ext cx="3903133" cy="193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algn="ctr" eaLnBrk="1" hangingPunct="1"/>
            <a:r>
              <a:rPr lang="en-US" altLang="en-US" b="1" dirty="0">
                <a:solidFill>
                  <a:srgbClr val="000000"/>
                </a:solidFill>
                <a:latin typeface="Century Gothic" pitchFamily="34" charset="0"/>
                <a:sym typeface="Raleway" pitchFamily="-65" charset="0"/>
              </a:rPr>
              <a:t>CUSTOM TESTING TOOL</a:t>
            </a:r>
          </a:p>
          <a:p>
            <a:pPr algn="ctr" eaLnBrk="1" hangingPunct="1"/>
            <a:endParaRPr lang="en-US" altLang="en-US" sz="500" dirty="0">
              <a:solidFill>
                <a:srgbClr val="000000"/>
              </a:solidFill>
              <a:latin typeface="Century Gothic" pitchFamily="34" charset="0"/>
              <a:sym typeface="Open Sans" charset="0"/>
            </a:endParaRPr>
          </a:p>
          <a:p>
            <a:pPr algn="ctr" eaLnBrk="1" hangingPunct="1"/>
            <a:r>
              <a:rPr lang="en-US" altLang="en-US" dirty="0">
                <a:solidFill>
                  <a:srgbClr val="000000"/>
                </a:solidFill>
                <a:latin typeface="Century Gothic" pitchFamily="34" charset="0"/>
                <a:sym typeface="Open Sans" charset="0"/>
              </a:rPr>
              <a:t>To accommodate varying tank sizes, the testing tool handle is segmented into six sections for customization up to 11 feet (3.35 meters) in length.</a:t>
            </a:r>
          </a:p>
        </p:txBody>
      </p:sp>
      <p:sp>
        <p:nvSpPr>
          <p:cNvPr id="11268" name="Shape 782"/>
          <p:cNvSpPr>
            <a:spLocks noChangeArrowheads="1"/>
          </p:cNvSpPr>
          <p:nvPr/>
        </p:nvSpPr>
        <p:spPr bwMode="auto">
          <a:xfrm>
            <a:off x="9961036" y="11222955"/>
            <a:ext cx="3818467" cy="193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nchor="ctr">
            <a:spAutoFit/>
          </a:bodyPr>
          <a:lstStyle>
            <a:lvl1pPr eaLnBrk="0" hangingPunct="0">
              <a:defRPr sz="1900">
                <a:solidFill>
                  <a:schemeClr val="tx1"/>
                </a:solidFill>
                <a:latin typeface="Helvetica Light" charset="0"/>
                <a:ea typeface="MS PGothic" pitchFamily="34" charset="-128"/>
                <a:sym typeface="Helvetica Light" charset="0"/>
              </a:defRPr>
            </a:lvl1pPr>
            <a:lvl2pPr marL="742950" indent="-285750" eaLnBrk="0" hangingPunct="0">
              <a:defRPr sz="1900">
                <a:solidFill>
                  <a:schemeClr val="tx1"/>
                </a:solidFill>
                <a:latin typeface="Helvetica Light" charset="0"/>
                <a:ea typeface="MS PGothic" pitchFamily="34" charset="-128"/>
                <a:sym typeface="Helvetica Light" charset="0"/>
              </a:defRPr>
            </a:lvl2pPr>
            <a:lvl3pPr marL="1143000" indent="-228600" eaLnBrk="0" hangingPunct="0">
              <a:defRPr sz="1900">
                <a:solidFill>
                  <a:schemeClr val="tx1"/>
                </a:solidFill>
                <a:latin typeface="Helvetica Light" charset="0"/>
                <a:ea typeface="MS PGothic" pitchFamily="34" charset="-128"/>
                <a:sym typeface="Helvetica Light" charset="0"/>
              </a:defRPr>
            </a:lvl3pPr>
            <a:lvl4pPr marL="1600200" indent="-228600" eaLnBrk="0" hangingPunct="0">
              <a:defRPr sz="1900">
                <a:solidFill>
                  <a:schemeClr val="tx1"/>
                </a:solidFill>
                <a:latin typeface="Helvetica Light" charset="0"/>
                <a:ea typeface="MS PGothic" pitchFamily="34" charset="-128"/>
                <a:sym typeface="Helvetica Light" charset="0"/>
              </a:defRPr>
            </a:lvl4pPr>
            <a:lvl5pPr marL="2057400" indent="-228600" eaLnBrk="0" hangingPunct="0">
              <a:defRPr sz="1900">
                <a:solidFill>
                  <a:schemeClr val="tx1"/>
                </a:solidFill>
                <a:latin typeface="Helvetica Light" charset="0"/>
                <a:ea typeface="MS PGothic" pitchFamily="34" charset="-128"/>
                <a:sym typeface="Helvetica Light" charset="0"/>
              </a:defRPr>
            </a:lvl5pPr>
            <a:lvl6pPr marL="25146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6pPr>
            <a:lvl7pPr marL="29718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7pPr>
            <a:lvl8pPr marL="34290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8pPr>
            <a:lvl9pPr marL="3886200" indent="-228600" defTabSz="309563" eaLnBrk="0" fontAlgn="base" hangingPunct="0">
              <a:spcBef>
                <a:spcPct val="0"/>
              </a:spcBef>
              <a:spcAft>
                <a:spcPct val="0"/>
              </a:spcAft>
              <a:defRPr sz="1900">
                <a:solidFill>
                  <a:schemeClr val="tx1"/>
                </a:solidFill>
                <a:latin typeface="Helvetica Light" charset="0"/>
                <a:ea typeface="MS PGothic" pitchFamily="34" charset="-128"/>
                <a:sym typeface="Helvetica Light" charset="0"/>
              </a:defRPr>
            </a:lvl9pPr>
          </a:lstStyle>
          <a:p>
            <a:pPr algn="ctr" eaLnBrk="1" hangingPunct="1"/>
            <a:r>
              <a:rPr lang="en-US" altLang="en-US" b="1" dirty="0">
                <a:solidFill>
                  <a:srgbClr val="000000"/>
                </a:solidFill>
                <a:latin typeface="Century Gothic" pitchFamily="34" charset="0"/>
                <a:sym typeface="Raleway" pitchFamily="-65" charset="0"/>
              </a:rPr>
              <a:t>FAST INSPECTION</a:t>
            </a:r>
          </a:p>
          <a:p>
            <a:pPr algn="ctr" eaLnBrk="1" hangingPunct="1"/>
            <a:endParaRPr lang="en-US" altLang="en-US" sz="500" dirty="0">
              <a:solidFill>
                <a:srgbClr val="000000"/>
              </a:solidFill>
              <a:latin typeface="Century Gothic" pitchFamily="34" charset="0"/>
              <a:sym typeface="Open Sans" charset="0"/>
            </a:endParaRPr>
          </a:p>
          <a:p>
            <a:pPr algn="ctr" eaLnBrk="1" hangingPunct="1"/>
            <a:r>
              <a:rPr lang="en-US" altLang="en-US" dirty="0">
                <a:solidFill>
                  <a:srgbClr val="000000"/>
                </a:solidFill>
                <a:latin typeface="Century Gothic" pitchFamily="34" charset="0"/>
                <a:sym typeface="Open Sans" charset="0"/>
              </a:rPr>
              <a:t>Fast visual inspection can be  conducted by a single person in minutes without having to remove the complete drop tube and OPV assembly.</a:t>
            </a:r>
          </a:p>
        </p:txBody>
      </p:sp>
      <p:pic>
        <p:nvPicPr>
          <p:cNvPr id="11269" name="Picture 1" descr="Visual Icon.png"/>
          <p:cNvPicPr>
            <a:picLocks noChangeAspect="1"/>
          </p:cNvPicPr>
          <p:nvPr/>
        </p:nvPicPr>
        <p:blipFill>
          <a:blip r:embed="rId3">
            <a:grayscl/>
            <a:biLevel thresh="50000"/>
            <a:extLst>
              <a:ext uri="{28A0092B-C50C-407E-A947-70E740481C1C}">
                <a14:useLocalDpi xmlns:a14="http://schemas.microsoft.com/office/drawing/2010/main"/>
              </a:ext>
            </a:extLst>
          </a:blip>
          <a:srcRect/>
          <a:stretch>
            <a:fillRect/>
          </a:stretch>
        </p:blipFill>
        <p:spPr bwMode="auto">
          <a:xfrm>
            <a:off x="2019303" y="8818036"/>
            <a:ext cx="2103965" cy="210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 descr="Defender OPV Remote Test 09-14.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flipH="1">
            <a:off x="16065503" y="2840569"/>
            <a:ext cx="8318499" cy="955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 descr="Tank Size Icon.png"/>
          <p:cNvPicPr>
            <a:picLocks noChangeAspect="1"/>
          </p:cNvPicPr>
          <p:nvPr/>
        </p:nvPicPr>
        <p:blipFill>
          <a:blip r:embed="rId5">
            <a:grayscl/>
            <a:biLevel thresh="50000"/>
            <a:extLst>
              <a:ext uri="{28A0092B-C50C-407E-A947-70E740481C1C}">
                <a14:useLocalDpi xmlns:a14="http://schemas.microsoft.com/office/drawing/2010/main"/>
              </a:ext>
            </a:extLst>
          </a:blip>
          <a:srcRect/>
          <a:stretch>
            <a:fillRect/>
          </a:stretch>
        </p:blipFill>
        <p:spPr bwMode="auto">
          <a:xfrm>
            <a:off x="6557436" y="8818036"/>
            <a:ext cx="2103965" cy="210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4" descr="Faster Icon.png"/>
          <p:cNvPicPr>
            <a:picLocks noChangeAspect="1"/>
          </p:cNvPicPr>
          <p:nvPr/>
        </p:nvPicPr>
        <p:blipFill>
          <a:blip r:embed="rId6">
            <a:grayscl/>
            <a:biLevel thresh="50000"/>
            <a:extLst>
              <a:ext uri="{28A0092B-C50C-407E-A947-70E740481C1C}">
                <a14:useLocalDpi xmlns:a14="http://schemas.microsoft.com/office/drawing/2010/main"/>
              </a:ext>
            </a:extLst>
          </a:blip>
          <a:srcRect/>
          <a:stretch>
            <a:fillRect/>
          </a:stretch>
        </p:blipFill>
        <p:spPr bwMode="auto">
          <a:xfrm>
            <a:off x="10689168" y="8818036"/>
            <a:ext cx="2099733" cy="210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5" descr="Defender OPV Remote Test Tool Bottom 09-14.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rot="10800000">
            <a:off x="14579602" y="12145435"/>
            <a:ext cx="1485901" cy="94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6" descr="Defender OPV Remote Test Tool Side 09-14.pn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14579602" y="935569"/>
            <a:ext cx="1485901" cy="1072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91591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custDataLst>
              <p:tags r:id="rId1"/>
            </p:custDataLst>
          </p:nvPr>
        </p:nvSpPr>
        <p:spPr>
          <a:xfrm>
            <a:off x="17475200" y="12712703"/>
            <a:ext cx="5689600" cy="732365"/>
          </a:xfrm>
        </p:spPr>
        <p:txBody>
          <a:bodyPr/>
          <a:lstStyle/>
          <a:p>
            <a:pPr algn="r"/>
            <a:fld id="{282DEB02-0C77-47C1-A855-B70F012B3026}" type="slidenum">
              <a:rPr lang="en-US" smtClean="0"/>
              <a:pPr algn="r"/>
              <a:t>9</a:t>
            </a:fld>
            <a:endParaRPr lang="en-US" dirty="0"/>
          </a:p>
        </p:txBody>
      </p:sp>
      <p:pic>
        <p:nvPicPr>
          <p:cNvPr id="1229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2801" y="5645731"/>
            <a:ext cx="6658152" cy="4324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custDataLst>
              <p:tags r:id="rId2"/>
            </p:custDataLst>
          </p:nvPr>
        </p:nvSpPr>
        <p:spPr>
          <a:xfrm>
            <a:off x="585875" y="10783357"/>
            <a:ext cx="7112000" cy="1241237"/>
          </a:xfrm>
          <a:prstGeom prst="rect">
            <a:avLst/>
          </a:prstGeom>
          <a:noFill/>
        </p:spPr>
        <p:txBody>
          <a:bodyPr wrap="square" rtlCol="0">
            <a:spAutoFit/>
          </a:bodyPr>
          <a:lstStyle/>
          <a:p>
            <a:r>
              <a:rPr lang="en-US" sz="3733" dirty="0"/>
              <a:t>Assemble remote test tool with enough extensions to reach OPV</a:t>
            </a:r>
          </a:p>
        </p:txBody>
      </p:sp>
      <p:pic>
        <p:nvPicPr>
          <p:cNvPr id="12291"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550400" y="4936826"/>
            <a:ext cx="5486400" cy="574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custDataLst>
              <p:tags r:id="rId3"/>
            </p:custDataLst>
          </p:nvPr>
        </p:nvSpPr>
        <p:spPr>
          <a:xfrm>
            <a:off x="8432800" y="10783357"/>
            <a:ext cx="7721600" cy="1815690"/>
          </a:xfrm>
          <a:prstGeom prst="rect">
            <a:avLst/>
          </a:prstGeom>
          <a:noFill/>
        </p:spPr>
        <p:txBody>
          <a:bodyPr wrap="square" rtlCol="0">
            <a:spAutoFit/>
          </a:bodyPr>
          <a:lstStyle/>
          <a:p>
            <a:pPr algn="ctr"/>
            <a:r>
              <a:rPr lang="en-US" sz="3733" dirty="0"/>
              <a:t>Insert remote test tool. You should feel a “pull” when the magnets are positioned correctly</a:t>
            </a:r>
          </a:p>
        </p:txBody>
      </p:sp>
      <p:sp>
        <p:nvSpPr>
          <p:cNvPr id="12" name="Right Arrow 11"/>
          <p:cNvSpPr/>
          <p:nvPr>
            <p:custDataLst>
              <p:tags r:id="rId4"/>
            </p:custDataLst>
          </p:nvPr>
        </p:nvSpPr>
        <p:spPr>
          <a:xfrm>
            <a:off x="7697876" y="6995242"/>
            <a:ext cx="1744296" cy="16256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334" dirty="0"/>
          </a:p>
        </p:txBody>
      </p:sp>
      <p:sp>
        <p:nvSpPr>
          <p:cNvPr id="13" name="TextBox 12"/>
          <p:cNvSpPr txBox="1"/>
          <p:nvPr>
            <p:custDataLst>
              <p:tags r:id="rId5"/>
            </p:custDataLst>
          </p:nvPr>
        </p:nvSpPr>
        <p:spPr>
          <a:xfrm>
            <a:off x="13716000" y="3703421"/>
            <a:ext cx="2641600" cy="666786"/>
          </a:xfrm>
          <a:prstGeom prst="rect">
            <a:avLst/>
          </a:prstGeom>
          <a:noFill/>
        </p:spPr>
        <p:txBody>
          <a:bodyPr wrap="square" rtlCol="0">
            <a:spAutoFit/>
          </a:bodyPr>
          <a:lstStyle/>
          <a:p>
            <a:r>
              <a:rPr lang="en-US" sz="3733" dirty="0"/>
              <a:t>Flapper in</a:t>
            </a:r>
          </a:p>
        </p:txBody>
      </p:sp>
      <p:cxnSp>
        <p:nvCxnSpPr>
          <p:cNvPr id="10" name="Straight Arrow Connector 9"/>
          <p:cNvCxnSpPr/>
          <p:nvPr>
            <p:custDataLst>
              <p:tags r:id="rId6"/>
            </p:custDataLst>
          </p:nvPr>
        </p:nvCxnSpPr>
        <p:spPr>
          <a:xfrm flipH="1">
            <a:off x="11785601" y="4524161"/>
            <a:ext cx="2844803" cy="3661571"/>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pic>
        <p:nvPicPr>
          <p:cNvPr id="12292"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475200" y="4966740"/>
            <a:ext cx="5494235" cy="568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ight Arrow 18"/>
          <p:cNvSpPr/>
          <p:nvPr>
            <p:custDataLst>
              <p:tags r:id="rId7"/>
            </p:custDataLst>
          </p:nvPr>
        </p:nvSpPr>
        <p:spPr>
          <a:xfrm>
            <a:off x="15443201" y="6995242"/>
            <a:ext cx="1744296" cy="16256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334" dirty="0"/>
          </a:p>
        </p:txBody>
      </p:sp>
      <p:sp>
        <p:nvSpPr>
          <p:cNvPr id="20" name="TextBox 19"/>
          <p:cNvSpPr txBox="1"/>
          <p:nvPr>
            <p:custDataLst>
              <p:tags r:id="rId8"/>
            </p:custDataLst>
          </p:nvPr>
        </p:nvSpPr>
        <p:spPr>
          <a:xfrm>
            <a:off x="16361517" y="10783357"/>
            <a:ext cx="7721600" cy="1815690"/>
          </a:xfrm>
          <a:prstGeom prst="rect">
            <a:avLst/>
          </a:prstGeom>
          <a:noFill/>
        </p:spPr>
        <p:txBody>
          <a:bodyPr wrap="square" rtlCol="0">
            <a:spAutoFit/>
          </a:bodyPr>
          <a:lstStyle/>
          <a:p>
            <a:pPr algn="ctr"/>
            <a:r>
              <a:rPr lang="en-US" sz="3733" dirty="0"/>
              <a:t>Raise the tool 1 ½” (38mm) and you should see the flapper move into the flow path</a:t>
            </a:r>
          </a:p>
        </p:txBody>
      </p:sp>
      <p:sp>
        <p:nvSpPr>
          <p:cNvPr id="22" name="TextBox 21"/>
          <p:cNvSpPr txBox="1"/>
          <p:nvPr>
            <p:custDataLst>
              <p:tags r:id="rId9"/>
            </p:custDataLst>
          </p:nvPr>
        </p:nvSpPr>
        <p:spPr>
          <a:xfrm>
            <a:off x="21385072" y="3703418"/>
            <a:ext cx="2998928" cy="666786"/>
          </a:xfrm>
          <a:prstGeom prst="rect">
            <a:avLst/>
          </a:prstGeom>
          <a:noFill/>
        </p:spPr>
        <p:txBody>
          <a:bodyPr wrap="square" rtlCol="0">
            <a:spAutoFit/>
          </a:bodyPr>
          <a:lstStyle/>
          <a:p>
            <a:r>
              <a:rPr lang="en-US" sz="3733" dirty="0"/>
              <a:t>Flapper out</a:t>
            </a:r>
          </a:p>
        </p:txBody>
      </p:sp>
      <p:cxnSp>
        <p:nvCxnSpPr>
          <p:cNvPr id="23" name="Straight Arrow Connector 22"/>
          <p:cNvCxnSpPr/>
          <p:nvPr>
            <p:custDataLst>
              <p:tags r:id="rId10"/>
            </p:custDataLst>
          </p:nvPr>
        </p:nvCxnSpPr>
        <p:spPr>
          <a:xfrm flipH="1">
            <a:off x="20222318" y="4212428"/>
            <a:ext cx="2585157" cy="3661571"/>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sp>
        <p:nvSpPr>
          <p:cNvPr id="3" name="Title 2"/>
          <p:cNvSpPr>
            <a:spLocks noGrp="1"/>
          </p:cNvSpPr>
          <p:nvPr>
            <p:ph type="title"/>
          </p:nvPr>
        </p:nvSpPr>
        <p:spPr>
          <a:xfrm>
            <a:off x="1023835" y="1977962"/>
            <a:ext cx="21945600" cy="1484119"/>
          </a:xfrm>
        </p:spPr>
        <p:txBody>
          <a:bodyPr/>
          <a:lstStyle/>
          <a:p>
            <a:r>
              <a:rPr lang="en-US" sz="8000" dirty="0"/>
              <a:t>Operational Testing Procedure</a:t>
            </a:r>
            <a:endParaRPr lang="en-US" dirty="0"/>
          </a:p>
        </p:txBody>
      </p:sp>
    </p:spTree>
    <p:extLst>
      <p:ext uri="{BB962C8B-B14F-4D97-AF65-F5344CB8AC3E}">
        <p14:creationId xmlns:p14="http://schemas.microsoft.com/office/powerpoint/2010/main" val="18651393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4E94F40-ACF5-4FDB-AB66-5275B1140335}&quot;/&gt;&lt;isInvalidForFieldText val=&quot;0&quot;/&gt;&lt;Image&gt;&lt;filename val=&quot;C:\Users\lucec01\AppData\Local\Temp\CP132281135236747Session\CPTrustFolder132281135236747\PPTImport132281135290568\data\asimages\{84E94F40-ACF5-4FDB-AB66-5275B1140335}_21.png&quot;/&gt;&lt;left val=&quot;687&quot;/&gt;&lt;top val=&quot;499&quot;/&gt;&lt;width val=&quot;225&quot;/&gt;&lt;height val=&quot;35&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1&quot;/&gt;&lt;lineCharCount val=&quot;32&quot;/&gt;&lt;lineCharCount val=&quot;18&quot;/&gt;&lt;/TableIndex&gt;&lt;/ShapeTextInfo&gt;"/>
  <p:tag name="HTML_SHAPEINFO" val="&lt;ThreeDShapeInfo&gt;&lt;uuid val=&quot;{256DA118-22DB-4F37-8BB2-9827B34E62AC}&quot;/&gt;&lt;isInvalidForFieldText val=&quot;0&quot;/&gt;&lt;Image&gt;&lt;filename val=&quot;C:\Users\lucec01\AppData\Local\Temp\CP132281135236747Session\CPTrustFolder132281135236747\PPTImport132281135290568\data\asimages\{256DA118-22DB-4F37-8BB2-9827B34E62AC}_19.png&quot;/&gt;&lt;left val=&quot;643&quot;/&gt;&lt;top val=&quot;410&quot;/&gt;&lt;width val=&quot;305&quot;/&gt;&lt;height val=&quot;8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99EA5C4B-279D-4002-8219-312037CBF2BE}&quot;/&gt;&lt;isInvalidForFieldText val=&quot;0&quot;/&gt;&lt;Image&gt;&lt;filename val=&quot;C:\Users\lucec01\AppData\Local\Temp\CP132281135236747Session\CPTrustFolder132281135236747\PPTImport132281135290568\data\asimages\{99EA5C4B-279D-4002-8219-312037CBF2BE}_19.png&quot;/&gt;&lt;left val=&quot;839&quot;/&gt;&lt;top val=&quot;132&quot;/&gt;&lt;width val=&quot;120&quot;/&gt;&lt;height val=&quot;4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8A24E7-27BB-445B-B81A-911E531D9AAF}&quot;/&gt;&lt;isInvalidForFieldText val=&quot;0&quot;/&gt;&lt;Image&gt;&lt;filename val=&quot;C:\Users\lucec01\AppData\Local\Temp\CP132281135236747Session\CPTrustFolder132281135236747\PPTImport132281135290568\data\asimages\{B28A24E7-27BB-445B-B81A-911E531D9AAF}_19.png&quot;/&gt;&lt;left val=&quot;764&quot;/&gt;&lt;top val=&quot;161&quot;/&gt;&lt;width val=&quot;140&quot;/&gt;&lt;height val=&quot;182&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4E94F40-ACF5-4FDB-AB66-5275B1140335}&quot;/&gt;&lt;isInvalidForFieldText val=&quot;0&quot;/&gt;&lt;Image&gt;&lt;filename val=&quot;C:\Users\lucec01\AppData\Local\Temp\CP132281135236747Session\CPTrustFolder132281135236747\PPTImport132281135290568\data\asimages\{84E94F40-ACF5-4FDB-AB66-5275B1140335}_21.png&quot;/&gt;&lt;left val=&quot;687&quot;/&gt;&lt;top val=&quot;499&quot;/&gt;&lt;width val=&quot;225&quot;/&gt;&lt;height val=&quot;3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1&quot;/&gt;&lt;lineCharCount val=&quot;21&quot;/&gt;&lt;lineCharCount val=&quot;24&quot;/&gt;&lt;lineCharCount val=&quot;22&quot;/&gt;&lt;/TableIndex&gt;&lt;/ShapeTextInfo&gt;"/>
  <p:tag name="HTML_SHAPEINFO" val="&lt;ThreeDShapeInfo&gt;&lt;uuid val=&quot;{214B551E-497F-479A-BBE3-1E28CB214AC7}&quot;/&gt;&lt;isInvalidForFieldText val=&quot;0&quot;/&gt;&lt;Image&gt;&lt;filename val=&quot;C:\Users\lucec01\AppData\Local\Temp\CP132281135236747Session\CPTrustFolder132281135236747\PPTImport132281135290568\data\asimages\{214B551E-497F-479A-BBE3-1E28CB214AC7}_39.png&quot;/&gt;&lt;left val=&quot;42&quot;/&gt;&lt;top val=&quot;90&quot;/&gt;&lt;width val=&quot;774&quot;/&gt;&lt;height val=&quot;36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4A8971D-CFF4-4D5E-BF04-1C8D66EC777D}&quot;/&gt;&lt;isInvalidForFieldText val=&quot;0&quot;/&gt;&lt;Image&gt;&lt;filename val=&quot;C:\Users\lucec01\AppData\Local\Temp\CP132281135236747Session\CPTrustFolder132281135236747\PPTImport132281135290568\data\asimages\{94A8971D-CFF4-4D5E-BF04-1C8D66EC777D}_19.png&quot;/&gt;&lt;left val=&quot;687&quot;/&gt;&lt;top val=&quot;499&quot;/&gt;&lt;width val=&quot;225&quot;/&gt;&lt;height val=&quot;3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30&quot;/&gt;&lt;/TableIndex&gt;&lt;/ShapeTextInfo&gt;"/>
  <p:tag name="HTML_SHAPEINFO" val="&lt;ThreeDShapeInfo&gt;&lt;uuid val=&quot;{627B9686-0A66-48A1-98C6-7BEA99F959CC}&quot;/&gt;&lt;isInvalidForFieldText val=&quot;0&quot;/&gt;&lt;Image&gt;&lt;filename val=&quot;C:\Users\lucec01\AppData\Local\Temp\CP132281135236747Session\CPTrustFolder132281135236747\PPTImport132281135290568\data\asimages\{627B9686-0A66-48A1-98C6-7BEA99F959CC}_19.png&quot;/&gt;&lt;left val=&quot;20&quot;/&gt;&lt;top val=&quot;410&quot;/&gt;&lt;width val=&quot;283&quot;/&gt;&lt;height val=&quot;6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6&quot;/&gt;&lt;lineCharCount val=&quot;35&quot;/&gt;&lt;lineCharCount val=&quot;20&quot;/&gt;&lt;/TableIndex&gt;&lt;/ShapeTextInfo&gt;"/>
  <p:tag name="HTML_SHAPEINFO" val="&lt;ThreeDShapeInfo&gt;&lt;uuid val=&quot;{B19FED13-ED4D-4FC3-99C0-1DD1321C5942}&quot;/&gt;&lt;isInvalidForFieldText val=&quot;0&quot;/&gt;&lt;Image&gt;&lt;filename val=&quot;C:\Users\lucec01\AppData\Local\Temp\CP132281135236747Session\CPTrustFolder132281135236747\PPTImport132281135290568\data\asimages\{B19FED13-ED4D-4FC3-99C0-1DD1321C5942}_19.png&quot;/&gt;&lt;left val=&quot;331&quot;/&gt;&lt;top val=&quot;410&quot;/&gt;&lt;width val=&quot;307&quot;/&gt;&lt;height val=&quot;8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8901853A-C1AF-4FDB-928B-039723F34FC8}&quot;/&gt;&lt;isInvalidForFieldText val=&quot;0&quot;/&gt;&lt;Image&gt;&lt;filename val=&quot;C:\Users\lucec01\AppData\Local\Temp\CP132281135236747Session\CPTrustFolder132281135236747\PPTImport132281135290568\data\asimages\{8901853A-C1AF-4FDB-928B-039723F34FC8}_19.png&quot;/&gt;&lt;left val=&quot;297&quot;/&gt;&lt;top val=&quot;259&quot;/&gt;&lt;width val=&quot;79&quot;/&gt;&lt;height val=&quot;76&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DA7F4D81-552F-412E-A65B-377F6160EEFF}&quot;/&gt;&lt;isInvalidForFieldText val=&quot;0&quot;/&gt;&lt;Image&gt;&lt;filename val=&quot;C:\Users\lucec01\AppData\Local\Temp\CP132281135236747Session\CPTrustFolder132281135236747\PPTImport132281135290568\data\asimages\{DA7F4D81-552F-412E-A65B-377F6160EEFF}_19.png&quot;/&gt;&lt;left val=&quot;537&quot;/&gt;&lt;top val=&quot;132&quot;/&gt;&lt;width val=&quot;107&quot;/&gt;&lt;height val=&quot;4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F46831-9EA5-4798-8FDA-CE954422C851}&quot;/&gt;&lt;isInvalidForFieldText val=&quot;0&quot;/&gt;&lt;Image&gt;&lt;filename val=&quot;C:\Users\lucec01\AppData\Local\Temp\CP132281135236747Session\CPTrustFolder132281135236747\PPTImport132281135290568\data\asimages\{C6F46831-9EA5-4798-8FDA-CE954422C851}_19.png&quot;/&gt;&lt;left val=&quot;432&quot;/&gt;&lt;top val=&quot;161&quot;/&gt;&lt;width val=&quot;151&quot;/&gt;&lt;height val=&quot;18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6F1D6A3-B48D-4B0B-B9EA-1BC9589B5DA2}&quot;/&gt;&lt;isInvalidForFieldText val=&quot;0&quot;/&gt;&lt;Image&gt;&lt;filename val=&quot;C:\Users\lucec01\AppData\Local\Temp\CP132281135236747Session\CPTrustFolder132281135236747\PPTImport132281135290568\data\asimages\{46F1D6A3-B48D-4B0B-B9EA-1BC9589B5DA2}_19.png&quot;/&gt;&lt;left val=&quot;602&quot;/&gt;&lt;top val=&quot;259&quot;/&gt;&lt;width val=&quot;79&quot;/&gt;&lt;height val=&quot;76&quot;/&gt;&lt;hasText val=&quot;1&quot;/&gt;&lt;/Image&gt;&lt;/ThreeDShapeInfo&gt;"/>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39431</TotalTime>
  <Words>1729</Words>
  <Application>Microsoft Office PowerPoint</Application>
  <PresentationFormat>Custom</PresentationFormat>
  <Paragraphs>135</Paragraphs>
  <Slides>11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MS PGothic</vt:lpstr>
      <vt:lpstr>MS PGothic</vt:lpstr>
      <vt:lpstr>Arial</vt:lpstr>
      <vt:lpstr>Avenir Roman</vt:lpstr>
      <vt:lpstr>Century Gothic</vt:lpstr>
      <vt:lpstr>Gill Sans Light</vt:lpstr>
      <vt:lpstr>Helvetica Light</vt:lpstr>
      <vt:lpstr>Open Sans</vt:lpstr>
      <vt:lpstr>Raleway</vt:lpstr>
      <vt:lpstr>White</vt:lpstr>
      <vt:lpstr>PowerPoint Presentation</vt:lpstr>
      <vt:lpstr>PowerPoint Presentation</vt:lpstr>
      <vt:lpstr>PowerPoint Presentation</vt:lpstr>
      <vt:lpstr>PowerPoint Presentation</vt:lpstr>
      <vt:lpstr>PowerPoint Presentation</vt:lpstr>
      <vt:lpstr>Installation Options</vt:lpstr>
      <vt:lpstr>PowerPoint Presentation</vt:lpstr>
      <vt:lpstr>PowerPoint Presentation</vt:lpstr>
      <vt:lpstr>Operational Testing Procedure</vt:lpstr>
      <vt:lpstr>Verifying 95% Level without Removal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Mclaughlin, Mike</dc:creator>
  <cp:lastModifiedBy>Nicole Keppy</cp:lastModifiedBy>
  <cp:revision>380</cp:revision>
  <dcterms:modified xsi:type="dcterms:W3CDTF">2017-05-08T13:56:28Z</dcterms:modified>
  <cp:contentStatus/>
</cp:coreProperties>
</file>